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8A26"/>
    <a:srgbClr val="DBE6A4"/>
    <a:srgbClr val="B2C93A"/>
    <a:srgbClr val="99AE30"/>
    <a:srgbClr val="0A8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660"/>
  </p:normalViewPr>
  <p:slideViewPr>
    <p:cSldViewPr snapToGrid="0">
      <p:cViewPr>
        <p:scale>
          <a:sx n="99" d="100"/>
          <a:sy n="99" d="100"/>
        </p:scale>
        <p:origin x="15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42633-5111-4540-806A-628751B5933B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91414F-3803-B24D-A120-C4DFE14AD4BC}">
      <dgm:prSet phldrT="[Текст]"/>
      <dgm:spPr/>
      <dgm:t>
        <a:bodyPr/>
        <a:lstStyle/>
        <a:p>
          <a:r>
            <a:rPr lang="ru-RU" dirty="0" smtClean="0"/>
            <a:t>Программный подход</a:t>
          </a:r>
          <a:endParaRPr lang="ru-RU" dirty="0"/>
        </a:p>
      </dgm:t>
    </dgm:pt>
    <dgm:pt modelId="{83110E55-1748-814E-8959-981F3C052897}" type="parTrans" cxnId="{D0191CBA-E079-0344-BF0A-B471F7C655EF}">
      <dgm:prSet/>
      <dgm:spPr/>
      <dgm:t>
        <a:bodyPr/>
        <a:lstStyle/>
        <a:p>
          <a:endParaRPr lang="ru-RU"/>
        </a:p>
      </dgm:t>
    </dgm:pt>
    <dgm:pt modelId="{7B71588A-D898-C646-BD2E-5974C985CE62}" type="sibTrans" cxnId="{D0191CBA-E079-0344-BF0A-B471F7C655EF}">
      <dgm:prSet/>
      <dgm:spPr/>
      <dgm:t>
        <a:bodyPr/>
        <a:lstStyle/>
        <a:p>
          <a:endParaRPr lang="ru-RU"/>
        </a:p>
      </dgm:t>
    </dgm:pt>
    <dgm:pt modelId="{AFE6301A-1DE9-F74E-8206-642DC5194E16}">
      <dgm:prSet phldrT="[Текст]"/>
      <dgm:spPr/>
      <dgm:t>
        <a:bodyPr/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  <a:tabLst>
              <a:tab pos="265113" algn="l"/>
            </a:tabLst>
          </a:pPr>
          <a:r>
            <a:rPr lang="ru-RU" dirty="0" smtClean="0">
              <a:solidFill>
                <a:srgbClr val="798A26"/>
              </a:solidFill>
            </a:rPr>
            <a:t>Базовой единицей</a:t>
          </a:r>
          <a:r>
            <a:rPr lang="ru-RU" baseline="0" dirty="0" smtClean="0">
              <a:solidFill>
                <a:srgbClr val="798A26"/>
              </a:solidFill>
            </a:rPr>
            <a:t> реализации ДО становится Образовательная программа, реализующаяся в межведомственном и </a:t>
          </a:r>
          <a:r>
            <a:rPr lang="ru-RU" baseline="0" dirty="0" err="1" smtClean="0">
              <a:solidFill>
                <a:srgbClr val="798A26"/>
              </a:solidFill>
            </a:rPr>
            <a:t>внеинституциональном</a:t>
          </a:r>
          <a:r>
            <a:rPr lang="ru-RU" baseline="0" dirty="0" smtClean="0">
              <a:solidFill>
                <a:srgbClr val="798A26"/>
              </a:solidFill>
            </a:rPr>
            <a:t> пространстве </a:t>
          </a:r>
          <a:endParaRPr lang="ru-RU" dirty="0">
            <a:solidFill>
              <a:srgbClr val="798A26"/>
            </a:solidFill>
          </a:endParaRPr>
        </a:p>
      </dgm:t>
    </dgm:pt>
    <dgm:pt modelId="{8DA89FC0-E927-4A4E-AD36-4B07601F6027}" type="parTrans" cxnId="{9F7F3296-D38D-7B49-A8A5-B381A644B6A4}">
      <dgm:prSet/>
      <dgm:spPr/>
      <dgm:t>
        <a:bodyPr/>
        <a:lstStyle/>
        <a:p>
          <a:endParaRPr lang="ru-RU"/>
        </a:p>
      </dgm:t>
    </dgm:pt>
    <dgm:pt modelId="{E5A1A65F-63F3-264F-8774-2C84D2C5F75B}" type="sibTrans" cxnId="{9F7F3296-D38D-7B49-A8A5-B381A644B6A4}">
      <dgm:prSet/>
      <dgm:spPr/>
      <dgm:t>
        <a:bodyPr/>
        <a:lstStyle/>
        <a:p>
          <a:endParaRPr lang="ru-RU"/>
        </a:p>
      </dgm:t>
    </dgm:pt>
    <dgm:pt modelId="{3602237A-A386-8F4F-9C58-6AEF8CA99B07}">
      <dgm:prSet phldrT="[Текст]"/>
      <dgm:spPr/>
      <dgm:t>
        <a:bodyPr/>
        <a:lstStyle/>
        <a:p>
          <a:r>
            <a:rPr lang="ru-RU" dirty="0" smtClean="0"/>
            <a:t>Развитие человеческого потенциала</a:t>
          </a:r>
          <a:endParaRPr lang="ru-RU" dirty="0"/>
        </a:p>
      </dgm:t>
    </dgm:pt>
    <dgm:pt modelId="{27F66F62-3761-C747-9E67-DF3C9D01C65B}" type="parTrans" cxnId="{9801D4E3-F35D-1E4A-84A2-DF4F746A7BDD}">
      <dgm:prSet/>
      <dgm:spPr/>
      <dgm:t>
        <a:bodyPr/>
        <a:lstStyle/>
        <a:p>
          <a:endParaRPr lang="ru-RU"/>
        </a:p>
      </dgm:t>
    </dgm:pt>
    <dgm:pt modelId="{CF1FF937-D99E-AE47-A7D8-A9E9FBFD89A8}" type="sibTrans" cxnId="{9801D4E3-F35D-1E4A-84A2-DF4F746A7BDD}">
      <dgm:prSet/>
      <dgm:spPr/>
      <dgm:t>
        <a:bodyPr/>
        <a:lstStyle/>
        <a:p>
          <a:endParaRPr lang="ru-RU"/>
        </a:p>
      </dgm:t>
    </dgm:pt>
    <dgm:pt modelId="{FB7598F5-FFFA-2341-963F-5FA5893AE0C1}">
      <dgm:prSet phldrT="[Текст]"/>
      <dgm:spPr/>
      <dgm:t>
        <a:bodyPr/>
        <a:lstStyle/>
        <a:p>
          <a:r>
            <a:rPr lang="ru-RU" dirty="0" smtClean="0">
              <a:solidFill>
                <a:srgbClr val="798A26"/>
              </a:solidFill>
            </a:rPr>
            <a:t>ДО должно обеспечивать</a:t>
          </a:r>
          <a:r>
            <a:rPr lang="ru-RU" baseline="0" dirty="0" smtClean="0">
              <a:solidFill>
                <a:srgbClr val="798A26"/>
              </a:solidFill>
            </a:rPr>
            <a:t> формирование конкурентоспособного общества, готового к поддержке инновационного сценария развития страны</a:t>
          </a:r>
        </a:p>
      </dgm:t>
    </dgm:pt>
    <dgm:pt modelId="{911889CA-1C9D-1E41-9E37-AA6CF11EC673}" type="parTrans" cxnId="{A2487B2D-778F-EB4D-AD37-AE83A49DC926}">
      <dgm:prSet/>
      <dgm:spPr/>
      <dgm:t>
        <a:bodyPr/>
        <a:lstStyle/>
        <a:p>
          <a:endParaRPr lang="ru-RU"/>
        </a:p>
      </dgm:t>
    </dgm:pt>
    <dgm:pt modelId="{94CA1518-F0F7-D04F-BA40-9B1D1F4609A7}" type="sibTrans" cxnId="{A2487B2D-778F-EB4D-AD37-AE83A49DC926}">
      <dgm:prSet/>
      <dgm:spPr/>
      <dgm:t>
        <a:bodyPr/>
        <a:lstStyle/>
        <a:p>
          <a:endParaRPr lang="ru-RU"/>
        </a:p>
      </dgm:t>
    </dgm:pt>
    <dgm:pt modelId="{82AFFE38-39EE-9046-BA0B-EE17F7E86278}">
      <dgm:prSet/>
      <dgm:spPr/>
      <dgm:t>
        <a:bodyPr/>
        <a:lstStyle/>
        <a:p>
          <a:pPr marL="228600" marR="0" lvl="1" indent="-228600" algn="l" defTabSz="10668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>
              <a:tab pos="265113" algn="l"/>
            </a:tabLst>
            <a:defRPr/>
          </a:pPr>
          <a:r>
            <a:rPr lang="ru-RU" dirty="0" smtClean="0">
              <a:solidFill>
                <a:srgbClr val="798A26"/>
              </a:solidFill>
            </a:rPr>
            <a:t>Субъектами ДО</a:t>
          </a:r>
          <a:r>
            <a:rPr lang="ru-RU" baseline="0" dirty="0" smtClean="0">
              <a:solidFill>
                <a:srgbClr val="798A26"/>
              </a:solidFill>
            </a:rPr>
            <a:t> становятся педагогические коллективы, а не образовательные организации</a:t>
          </a:r>
          <a:endParaRPr lang="ru-RU" dirty="0">
            <a:solidFill>
              <a:srgbClr val="798A26"/>
            </a:solidFill>
          </a:endParaRPr>
        </a:p>
      </dgm:t>
    </dgm:pt>
    <dgm:pt modelId="{F79301BD-3798-6F41-8902-0C7F561333DF}" type="parTrans" cxnId="{5A078662-AC16-BC46-A2B4-74D3E7A95FC7}">
      <dgm:prSet/>
      <dgm:spPr/>
      <dgm:t>
        <a:bodyPr/>
        <a:lstStyle/>
        <a:p>
          <a:endParaRPr lang="ru-RU"/>
        </a:p>
      </dgm:t>
    </dgm:pt>
    <dgm:pt modelId="{955775BE-531A-F64B-8C79-FC6811A2E552}" type="sibTrans" cxnId="{5A078662-AC16-BC46-A2B4-74D3E7A95FC7}">
      <dgm:prSet/>
      <dgm:spPr/>
      <dgm:t>
        <a:bodyPr/>
        <a:lstStyle/>
        <a:p>
          <a:endParaRPr lang="ru-RU"/>
        </a:p>
      </dgm:t>
    </dgm:pt>
    <dgm:pt modelId="{F45E970A-3033-7844-8B24-C45930B26187}">
      <dgm:prSet/>
      <dgm:spPr/>
      <dgm:t>
        <a:bodyPr/>
        <a:lstStyle/>
        <a:p>
          <a:r>
            <a:rPr lang="ru-RU" dirty="0" smtClean="0">
              <a:solidFill>
                <a:srgbClr val="798A26"/>
              </a:solidFill>
            </a:rPr>
            <a:t>Программы ДО должны</a:t>
          </a:r>
          <a:r>
            <a:rPr lang="ru-RU" baseline="0" dirty="0" smtClean="0">
              <a:solidFill>
                <a:srgbClr val="798A26"/>
              </a:solidFill>
            </a:rPr>
            <a:t> формировать эффективное самоопределение в рамках продуктивных практик</a:t>
          </a:r>
          <a:endParaRPr lang="ru-RU" dirty="0">
            <a:solidFill>
              <a:srgbClr val="798A26"/>
            </a:solidFill>
          </a:endParaRPr>
        </a:p>
      </dgm:t>
    </dgm:pt>
    <dgm:pt modelId="{E2C4A58B-14F8-2B41-B1D9-4560A50C0AB4}" type="parTrans" cxnId="{18028BAC-14D6-DE45-A321-51E43566CDA2}">
      <dgm:prSet/>
      <dgm:spPr/>
      <dgm:t>
        <a:bodyPr/>
        <a:lstStyle/>
        <a:p>
          <a:endParaRPr lang="ru-RU"/>
        </a:p>
      </dgm:t>
    </dgm:pt>
    <dgm:pt modelId="{26C16D64-24B9-DA4D-9B31-5592FDBBCDAD}" type="sibTrans" cxnId="{18028BAC-14D6-DE45-A321-51E43566CDA2}">
      <dgm:prSet/>
      <dgm:spPr/>
      <dgm:t>
        <a:bodyPr/>
        <a:lstStyle/>
        <a:p>
          <a:endParaRPr lang="ru-RU"/>
        </a:p>
      </dgm:t>
    </dgm:pt>
    <dgm:pt modelId="{10F74114-8C23-9E44-AD40-4CFCF1193437}" type="pres">
      <dgm:prSet presAssocID="{98942633-5111-4540-806A-628751B593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FC026B-3634-144F-87E3-038C6E3B53AB}" type="pres">
      <dgm:prSet presAssocID="{3A91414F-3803-B24D-A120-C4DFE14AD4B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FA8E8-EF6A-334D-B0B3-1B5009B2DED1}" type="pres">
      <dgm:prSet presAssocID="{3A91414F-3803-B24D-A120-C4DFE14AD4B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12741-CACF-4142-950B-654CAD8DB463}" type="pres">
      <dgm:prSet presAssocID="{3602237A-A386-8F4F-9C58-6AEF8CA99B0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4D3A2-0D6D-7E47-9517-6BEF1AD1CD55}" type="pres">
      <dgm:prSet presAssocID="{3602237A-A386-8F4F-9C58-6AEF8CA99B0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C555DC-3378-7D42-9CCF-246F4EAB0EBB}" type="presOf" srcId="{98942633-5111-4540-806A-628751B5933B}" destId="{10F74114-8C23-9E44-AD40-4CFCF1193437}" srcOrd="0" destOrd="0" presId="urn:microsoft.com/office/officeart/2005/8/layout/vList2"/>
    <dgm:cxn modelId="{9801D4E3-F35D-1E4A-84A2-DF4F746A7BDD}" srcId="{98942633-5111-4540-806A-628751B5933B}" destId="{3602237A-A386-8F4F-9C58-6AEF8CA99B07}" srcOrd="1" destOrd="0" parTransId="{27F66F62-3761-C747-9E67-DF3C9D01C65B}" sibTransId="{CF1FF937-D99E-AE47-A7D8-A9E9FBFD89A8}"/>
    <dgm:cxn modelId="{18028BAC-14D6-DE45-A321-51E43566CDA2}" srcId="{3602237A-A386-8F4F-9C58-6AEF8CA99B07}" destId="{F45E970A-3033-7844-8B24-C45930B26187}" srcOrd="1" destOrd="0" parTransId="{E2C4A58B-14F8-2B41-B1D9-4560A50C0AB4}" sibTransId="{26C16D64-24B9-DA4D-9B31-5592FDBBCDAD}"/>
    <dgm:cxn modelId="{AE75C04C-CCBD-C449-9FB6-8B7A0B10C4F0}" type="presOf" srcId="{FB7598F5-FFFA-2341-963F-5FA5893AE0C1}" destId="{2374D3A2-0D6D-7E47-9517-6BEF1AD1CD55}" srcOrd="0" destOrd="0" presId="urn:microsoft.com/office/officeart/2005/8/layout/vList2"/>
    <dgm:cxn modelId="{C17E533D-8C74-FC47-865B-A47A9DFE17F5}" type="presOf" srcId="{3602237A-A386-8F4F-9C58-6AEF8CA99B07}" destId="{60812741-CACF-4142-950B-654CAD8DB463}" srcOrd="0" destOrd="0" presId="urn:microsoft.com/office/officeart/2005/8/layout/vList2"/>
    <dgm:cxn modelId="{9F7F3296-D38D-7B49-A8A5-B381A644B6A4}" srcId="{3A91414F-3803-B24D-A120-C4DFE14AD4BC}" destId="{AFE6301A-1DE9-F74E-8206-642DC5194E16}" srcOrd="0" destOrd="0" parTransId="{8DA89FC0-E927-4A4E-AD36-4B07601F6027}" sibTransId="{E5A1A65F-63F3-264F-8774-2C84D2C5F75B}"/>
    <dgm:cxn modelId="{6073D166-C714-2D48-AF11-F90E82DC12F6}" type="presOf" srcId="{82AFFE38-39EE-9046-BA0B-EE17F7E86278}" destId="{089FA8E8-EF6A-334D-B0B3-1B5009B2DED1}" srcOrd="0" destOrd="1" presId="urn:microsoft.com/office/officeart/2005/8/layout/vList2"/>
    <dgm:cxn modelId="{D0191CBA-E079-0344-BF0A-B471F7C655EF}" srcId="{98942633-5111-4540-806A-628751B5933B}" destId="{3A91414F-3803-B24D-A120-C4DFE14AD4BC}" srcOrd="0" destOrd="0" parTransId="{83110E55-1748-814E-8959-981F3C052897}" sibTransId="{7B71588A-D898-C646-BD2E-5974C985CE62}"/>
    <dgm:cxn modelId="{4311296E-80E2-204A-9660-A2F2DF397CBA}" type="presOf" srcId="{F45E970A-3033-7844-8B24-C45930B26187}" destId="{2374D3A2-0D6D-7E47-9517-6BEF1AD1CD55}" srcOrd="0" destOrd="1" presId="urn:microsoft.com/office/officeart/2005/8/layout/vList2"/>
    <dgm:cxn modelId="{A2487B2D-778F-EB4D-AD37-AE83A49DC926}" srcId="{3602237A-A386-8F4F-9C58-6AEF8CA99B07}" destId="{FB7598F5-FFFA-2341-963F-5FA5893AE0C1}" srcOrd="0" destOrd="0" parTransId="{911889CA-1C9D-1E41-9E37-AA6CF11EC673}" sibTransId="{94CA1518-F0F7-D04F-BA40-9B1D1F4609A7}"/>
    <dgm:cxn modelId="{5A078662-AC16-BC46-A2B4-74D3E7A95FC7}" srcId="{3A91414F-3803-B24D-A120-C4DFE14AD4BC}" destId="{82AFFE38-39EE-9046-BA0B-EE17F7E86278}" srcOrd="1" destOrd="0" parTransId="{F79301BD-3798-6F41-8902-0C7F561333DF}" sibTransId="{955775BE-531A-F64B-8C79-FC6811A2E552}"/>
    <dgm:cxn modelId="{AF6118F1-06FD-724A-B08A-8CC8B8B20F71}" type="presOf" srcId="{AFE6301A-1DE9-F74E-8206-642DC5194E16}" destId="{089FA8E8-EF6A-334D-B0B3-1B5009B2DED1}" srcOrd="0" destOrd="0" presId="urn:microsoft.com/office/officeart/2005/8/layout/vList2"/>
    <dgm:cxn modelId="{1350791E-5040-1345-947A-6EE748B46C05}" type="presOf" srcId="{3A91414F-3803-B24D-A120-C4DFE14AD4BC}" destId="{A9FC026B-3634-144F-87E3-038C6E3B53AB}" srcOrd="0" destOrd="0" presId="urn:microsoft.com/office/officeart/2005/8/layout/vList2"/>
    <dgm:cxn modelId="{83D2AEFC-252C-D24E-B083-F6A8931C174D}" type="presParOf" srcId="{10F74114-8C23-9E44-AD40-4CFCF1193437}" destId="{A9FC026B-3634-144F-87E3-038C6E3B53AB}" srcOrd="0" destOrd="0" presId="urn:microsoft.com/office/officeart/2005/8/layout/vList2"/>
    <dgm:cxn modelId="{66566C79-FE04-C345-83AC-7A4164CB29E8}" type="presParOf" srcId="{10F74114-8C23-9E44-AD40-4CFCF1193437}" destId="{089FA8E8-EF6A-334D-B0B3-1B5009B2DED1}" srcOrd="1" destOrd="0" presId="urn:microsoft.com/office/officeart/2005/8/layout/vList2"/>
    <dgm:cxn modelId="{2D702A38-1A54-4843-90A7-5B0342FC63EE}" type="presParOf" srcId="{10F74114-8C23-9E44-AD40-4CFCF1193437}" destId="{60812741-CACF-4142-950B-654CAD8DB463}" srcOrd="2" destOrd="0" presId="urn:microsoft.com/office/officeart/2005/8/layout/vList2"/>
    <dgm:cxn modelId="{97757E23-38A9-0546-8B1F-A572715B1C3D}" type="presParOf" srcId="{10F74114-8C23-9E44-AD40-4CFCF1193437}" destId="{2374D3A2-0D6D-7E47-9517-6BEF1AD1CD5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C026B-3634-144F-87E3-038C6E3B53AB}">
      <dsp:nvSpPr>
        <dsp:cNvPr id="0" name=""/>
        <dsp:cNvSpPr/>
      </dsp:nvSpPr>
      <dsp:spPr>
        <a:xfrm>
          <a:off x="0" y="18188"/>
          <a:ext cx="7886700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Программный подход</a:t>
          </a:r>
          <a:endParaRPr lang="ru-RU" sz="2600" kern="1200" dirty="0"/>
        </a:p>
      </dsp:txBody>
      <dsp:txXfrm>
        <a:off x="30442" y="48630"/>
        <a:ext cx="7825816" cy="562726"/>
      </dsp:txXfrm>
    </dsp:sp>
    <dsp:sp modelId="{089FA8E8-EF6A-334D-B0B3-1B5009B2DED1}">
      <dsp:nvSpPr>
        <dsp:cNvPr id="0" name=""/>
        <dsp:cNvSpPr/>
      </dsp:nvSpPr>
      <dsp:spPr>
        <a:xfrm>
          <a:off x="0" y="641799"/>
          <a:ext cx="7886700" cy="1533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3020" rIns="184912" bIns="330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265113" algn="l"/>
            </a:tabLst>
          </a:pPr>
          <a:r>
            <a:rPr lang="ru-RU" sz="2000" kern="1200" dirty="0" smtClean="0">
              <a:solidFill>
                <a:srgbClr val="798A26"/>
              </a:solidFill>
            </a:rPr>
            <a:t>Базовой единицей</a:t>
          </a:r>
          <a:r>
            <a:rPr lang="ru-RU" sz="2000" kern="1200" baseline="0" dirty="0" smtClean="0">
              <a:solidFill>
                <a:srgbClr val="798A26"/>
              </a:solidFill>
            </a:rPr>
            <a:t> реализации ДО становится Образовательная программа, реализующаяся в межведомственном и </a:t>
          </a:r>
          <a:r>
            <a:rPr lang="ru-RU" sz="2000" kern="1200" baseline="0" dirty="0" err="1" smtClean="0">
              <a:solidFill>
                <a:srgbClr val="798A26"/>
              </a:solidFill>
            </a:rPr>
            <a:t>внеинституциональном</a:t>
          </a:r>
          <a:r>
            <a:rPr lang="ru-RU" sz="2000" kern="1200" baseline="0" dirty="0" smtClean="0">
              <a:solidFill>
                <a:srgbClr val="798A26"/>
              </a:solidFill>
            </a:rPr>
            <a:t> пространстве </a:t>
          </a:r>
          <a:endParaRPr lang="ru-RU" sz="2000" kern="1200" dirty="0">
            <a:solidFill>
              <a:srgbClr val="798A26"/>
            </a:solidFill>
          </a:endParaRPr>
        </a:p>
        <a:p>
          <a:pPr marL="228600" marR="0" lvl="1" indent="-228600" algn="l" defTabSz="10668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  <a:tabLst>
              <a:tab pos="265113" algn="l"/>
            </a:tabLst>
            <a:defRPr/>
          </a:pPr>
          <a:r>
            <a:rPr lang="ru-RU" sz="2000" kern="1200" dirty="0" smtClean="0">
              <a:solidFill>
                <a:srgbClr val="798A26"/>
              </a:solidFill>
            </a:rPr>
            <a:t>Субъектами ДО</a:t>
          </a:r>
          <a:r>
            <a:rPr lang="ru-RU" sz="2000" kern="1200" baseline="0" dirty="0" smtClean="0">
              <a:solidFill>
                <a:srgbClr val="798A26"/>
              </a:solidFill>
            </a:rPr>
            <a:t> становятся педагогические коллективы, а не образовательные организации</a:t>
          </a:r>
          <a:endParaRPr lang="ru-RU" sz="2000" kern="1200" dirty="0">
            <a:solidFill>
              <a:srgbClr val="798A26"/>
            </a:solidFill>
          </a:endParaRPr>
        </a:p>
      </dsp:txBody>
      <dsp:txXfrm>
        <a:off x="0" y="641799"/>
        <a:ext cx="7886700" cy="1533870"/>
      </dsp:txXfrm>
    </dsp:sp>
    <dsp:sp modelId="{60812741-CACF-4142-950B-654CAD8DB463}">
      <dsp:nvSpPr>
        <dsp:cNvPr id="0" name=""/>
        <dsp:cNvSpPr/>
      </dsp:nvSpPr>
      <dsp:spPr>
        <a:xfrm>
          <a:off x="0" y="2175669"/>
          <a:ext cx="7886700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Развитие человеческого потенциала</a:t>
          </a:r>
          <a:endParaRPr lang="ru-RU" sz="2600" kern="1200" dirty="0"/>
        </a:p>
      </dsp:txBody>
      <dsp:txXfrm>
        <a:off x="30442" y="2206111"/>
        <a:ext cx="7825816" cy="562726"/>
      </dsp:txXfrm>
    </dsp:sp>
    <dsp:sp modelId="{2374D3A2-0D6D-7E47-9517-6BEF1AD1CD55}">
      <dsp:nvSpPr>
        <dsp:cNvPr id="0" name=""/>
        <dsp:cNvSpPr/>
      </dsp:nvSpPr>
      <dsp:spPr>
        <a:xfrm>
          <a:off x="0" y="2799279"/>
          <a:ext cx="7886700" cy="1533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rgbClr val="798A26"/>
              </a:solidFill>
            </a:rPr>
            <a:t>ДО должно обеспечивать</a:t>
          </a:r>
          <a:r>
            <a:rPr lang="ru-RU" sz="2000" kern="1200" baseline="0" dirty="0" smtClean="0">
              <a:solidFill>
                <a:srgbClr val="798A26"/>
              </a:solidFill>
            </a:rPr>
            <a:t> формирование конкурентоспособного общества, готового к поддержке инновационного сценария развития страны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rgbClr val="798A26"/>
              </a:solidFill>
            </a:rPr>
            <a:t>Программы ДО должны</a:t>
          </a:r>
          <a:r>
            <a:rPr lang="ru-RU" sz="2000" kern="1200" baseline="0" dirty="0" smtClean="0">
              <a:solidFill>
                <a:srgbClr val="798A26"/>
              </a:solidFill>
            </a:rPr>
            <a:t> формировать эффективное самоопределение в рамках продуктивных практик</a:t>
          </a:r>
          <a:endParaRPr lang="ru-RU" sz="2000" kern="1200" dirty="0">
            <a:solidFill>
              <a:srgbClr val="798A26"/>
            </a:solidFill>
          </a:endParaRPr>
        </a:p>
      </dsp:txBody>
      <dsp:txXfrm>
        <a:off x="0" y="2799279"/>
        <a:ext cx="7886700" cy="1533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310" y="0"/>
            <a:ext cx="915831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910" y="1006678"/>
            <a:ext cx="7772400" cy="153518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8987" y="2761356"/>
            <a:ext cx="3785013" cy="11311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2D2F-E227-4195-83DE-9B080AF827A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164156"/>
            <a:ext cx="9051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АВГУСТОВСКОЕ СОВЕЩАНИЕ ПЕДАГОГИЧЕСКИХ</a:t>
            </a:r>
            <a:r>
              <a:rPr lang="ru-RU" sz="1200" b="1" baseline="0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РАБОТНИКОВ</a:t>
            </a:r>
            <a:r>
              <a:rPr lang="ru-RU" sz="1200" b="1" baseline="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200" b="1" baseline="0" dirty="0" smtClean="0">
                <a:solidFill>
                  <a:schemeClr val="bg1"/>
                </a:solidFill>
              </a:rPr>
              <a:t>ХАНТЫ-МАНСИЙСКОГО АВТОНОМНОГО ОКРУГА - ЮГРЫ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6270" y="6248351"/>
            <a:ext cx="2041811" cy="216000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8125773" y="4073899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ru-RU" sz="3200" b="1" dirty="0" smtClean="0">
                <a:solidFill>
                  <a:srgbClr val="FF0000"/>
                </a:solidFill>
              </a:rPr>
              <a:t>16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8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2D2F-E227-4195-83DE-9B080AF827A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0194" y="6551668"/>
            <a:ext cx="5410899" cy="27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B2C93A"/>
                </a:solidFill>
              </a:defRPr>
            </a:lvl1pPr>
          </a:lstStyle>
          <a:p>
            <a:pPr algn="l"/>
            <a:r>
              <a:rPr lang="ru-RU" dirty="0" smtClean="0"/>
              <a:t>АВГУСТОВСКОЕ СОВЕЩАНИЕ ПЕДАГОГИЧЕСКИХ РАБОТНИКОВ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93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2D2F-E227-4195-83DE-9B080AF827A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0194" y="6551668"/>
            <a:ext cx="5410899" cy="27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B2C93A"/>
                </a:solidFill>
              </a:defRPr>
            </a:lvl1pPr>
          </a:lstStyle>
          <a:p>
            <a:pPr algn="l"/>
            <a:r>
              <a:rPr lang="ru-RU" dirty="0" smtClean="0"/>
              <a:t>АВГУСТОВСКОЕ СОВЕЩАНИЕ ПЕДАГОГИЧЕСКИХ РАБОТНИКОВ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47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466" y="25899"/>
            <a:ext cx="594779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2D2F-E227-4195-83DE-9B080AF827A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728000" cy="127226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1805" y="6543279"/>
            <a:ext cx="5410899" cy="27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B2C93A"/>
                </a:solidFill>
              </a:defRPr>
            </a:lvl1pPr>
          </a:lstStyle>
          <a:p>
            <a:pPr algn="l"/>
            <a:r>
              <a:rPr lang="ru-RU" dirty="0" smtClean="0"/>
              <a:t>АВГУСТОВСКОЕ СОВЕЩАНИЕ ПЕДАГОГИЧЕСКИХ РАБОТНИКОВ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3648" y="25899"/>
            <a:ext cx="1563218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04"/>
            <a:ext cx="91324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66" y="463812"/>
            <a:ext cx="7886700" cy="2385333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4434" y="290112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DBE6A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2D2F-E227-4195-83DE-9B080AF827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 userDrawn="1"/>
        </p:nvSpPr>
        <p:spPr>
          <a:xfrm>
            <a:off x="8125773" y="4073899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ru-RU" sz="3200" b="1" dirty="0" smtClean="0">
                <a:solidFill>
                  <a:srgbClr val="FF0000"/>
                </a:solidFill>
              </a:rPr>
              <a:t>16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0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2D2F-E227-4195-83DE-9B080AF827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0194" y="6551668"/>
            <a:ext cx="5410899" cy="27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B2C93A"/>
                </a:solidFill>
              </a:defRPr>
            </a:lvl1pPr>
          </a:lstStyle>
          <a:p>
            <a:pPr algn="l"/>
            <a:r>
              <a:rPr lang="ru-RU" dirty="0" smtClean="0"/>
              <a:t>АВГУСТОВСКОЕ СОВЕЩАНИЕ ПЕДАГОГИЧЕСКИХ РАБОТНИКОВ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27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868" y="112143"/>
            <a:ext cx="6148225" cy="1069587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2D2F-E227-4195-83DE-9B080AF827A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290194" y="6551668"/>
            <a:ext cx="5410899" cy="27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B2C93A"/>
                </a:solidFill>
              </a:defRPr>
            </a:lvl1pPr>
          </a:lstStyle>
          <a:p>
            <a:pPr algn="l"/>
            <a:r>
              <a:rPr lang="ru-RU" dirty="0" smtClean="0"/>
              <a:t>АВГУСТОВСКОЕ СОВЕЩАНИЕ ПЕДАГОГИЧЕСКИХ РАБОТНИКОВ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17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2D2F-E227-4195-83DE-9B080AF827A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0194" y="6551668"/>
            <a:ext cx="5410899" cy="27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B2C93A"/>
                </a:solidFill>
              </a:defRPr>
            </a:lvl1pPr>
          </a:lstStyle>
          <a:p>
            <a:pPr algn="l"/>
            <a:r>
              <a:rPr lang="ru-RU" dirty="0" smtClean="0"/>
              <a:t>АВГУСТОВСКОЕ СОВЕЩАНИЕ ПЕДАГОГИЧЕСКИХ РАБОТНИКОВ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98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2D2F-E227-4195-83DE-9B080AF827A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0194" y="6551668"/>
            <a:ext cx="5410899" cy="27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B2C93A"/>
                </a:solidFill>
              </a:defRPr>
            </a:lvl1pPr>
          </a:lstStyle>
          <a:p>
            <a:pPr algn="l"/>
            <a:r>
              <a:rPr lang="ru-RU" dirty="0" smtClean="0"/>
              <a:t>АВГУСТОВСКОЕ СОВЕЩАНИЕ ПЕДАГОГИЧЕСКИХ РАБОТНИКОВ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9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74720"/>
            <a:ext cx="2949178" cy="9752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199" y="1374720"/>
            <a:ext cx="4629150" cy="4792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4969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2D2F-E227-4195-83DE-9B080AF827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0194" y="6551668"/>
            <a:ext cx="5410899" cy="27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B2C93A"/>
                </a:solidFill>
              </a:defRPr>
            </a:lvl1pPr>
          </a:lstStyle>
          <a:p>
            <a:pPr algn="l"/>
            <a:r>
              <a:rPr lang="ru-RU" dirty="0" smtClean="0"/>
              <a:t>АВГУСТОВСКОЕ СОВЕЩАНИЕ ПЕДАГОГИЧЕСКИХ РАБОТНИКОВ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92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027" y="1310868"/>
            <a:ext cx="2949178" cy="1062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199" y="133273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027" y="239477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2D2F-E227-4195-83DE-9B080AF827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0194" y="6551668"/>
            <a:ext cx="5410899" cy="27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B2C93A"/>
                </a:solidFill>
              </a:defRPr>
            </a:lvl1pPr>
          </a:lstStyle>
          <a:p>
            <a:pPr algn="l"/>
            <a:r>
              <a:rPr lang="ru-RU" dirty="0" smtClean="0"/>
              <a:t>АВГУСТОВСКОЕ СОВЕЩАНИЕ ПЕДАГОГИЧЕСКИХ РАБОТНИКОВ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05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6259" y="0"/>
            <a:ext cx="59900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0194" y="6551668"/>
            <a:ext cx="5410899" cy="27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B2C93A"/>
                </a:solidFill>
              </a:defRPr>
            </a:lvl1pPr>
          </a:lstStyle>
          <a:p>
            <a:pPr algn="l"/>
            <a:r>
              <a:rPr lang="ru-RU" dirty="0" smtClean="0"/>
              <a:t>АВГУСТОВСКОЕ СОВЕЩАНИЕ ПЕДАГОГИЧЕСКИХ РАБОТНИКОВ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2762" y="6356351"/>
            <a:ext cx="562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32D2F-E227-4195-83DE-9B080AF827A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-1"/>
            <a:ext cx="1726012" cy="1270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583648" y="25899"/>
            <a:ext cx="1563218" cy="122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" y="6568446"/>
            <a:ext cx="2231471" cy="2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2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A88C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98A2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98A2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98A2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98A2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98A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Программа развития дополнительного образования «ТЕРРА КОГНИТО» </a:t>
            </a:r>
            <a:br>
              <a:rPr lang="ru-RU" dirty="0"/>
            </a:br>
            <a:r>
              <a:rPr lang="ru-RU" dirty="0"/>
              <a:t>в контексте ключевых тенденций развития системы образования в Российской Федерации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Александр Анатольевич Попов, д.ф.н.</a:t>
            </a:r>
          </a:p>
        </p:txBody>
      </p:sp>
    </p:spTree>
    <p:extLst>
      <p:ext uri="{BB962C8B-B14F-4D97-AF65-F5344CB8AC3E}">
        <p14:creationId xmlns:p14="http://schemas.microsoft.com/office/powerpoint/2010/main" val="26475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Федеральная повестка в сфере дополнительного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«</a:t>
            </a:r>
            <a:r>
              <a:rPr lang="ru-RU" dirty="0" err="1"/>
              <a:t>Деинституциализация</a:t>
            </a:r>
            <a:r>
              <a:rPr lang="ru-RU" dirty="0"/>
              <a:t>» дополнительного образования</a:t>
            </a:r>
          </a:p>
          <a:p>
            <a:r>
              <a:rPr lang="ru-RU" dirty="0"/>
              <a:t>Развитие </a:t>
            </a:r>
            <a:r>
              <a:rPr lang="ru-RU" dirty="0" err="1"/>
              <a:t>частно</a:t>
            </a:r>
            <a:r>
              <a:rPr lang="ru-RU" dirty="0"/>
              <a:t>-государственного </a:t>
            </a:r>
            <a:r>
              <a:rPr lang="ru-RU" dirty="0" smtClean="0"/>
              <a:t>партнерства (</a:t>
            </a:r>
            <a:r>
              <a:rPr lang="ru-RU" b="1" i="1" dirty="0"/>
              <a:t>Федеральный закон от 3 июля 2016 года №313-ФЗ «О внесении изменений в Федеральный  закон «Об образовании в Российской Федерации</a:t>
            </a:r>
            <a:r>
              <a:rPr lang="ru-RU" b="1" i="1" dirty="0" smtClean="0"/>
              <a:t>»</a:t>
            </a:r>
            <a:r>
              <a:rPr lang="ru-RU" dirty="0"/>
              <a:t>)</a:t>
            </a:r>
            <a:endParaRPr lang="ru-RU" dirty="0"/>
          </a:p>
          <a:p>
            <a:r>
              <a:rPr lang="ru-RU" dirty="0"/>
              <a:t>Внедрение новых организационно-управленческих инструментов</a:t>
            </a:r>
          </a:p>
          <a:p>
            <a:r>
              <a:rPr lang="ru-RU" dirty="0"/>
              <a:t>Работа с одаренными детьми</a:t>
            </a:r>
          </a:p>
          <a:p>
            <a:r>
              <a:rPr lang="ru-RU" dirty="0"/>
              <a:t>Реализация </a:t>
            </a:r>
            <a:r>
              <a:rPr lang="ru-RU" dirty="0" smtClean="0"/>
              <a:t>образовательных </a:t>
            </a:r>
            <a:r>
              <a:rPr lang="ru-RU" dirty="0"/>
              <a:t>программ </a:t>
            </a:r>
            <a:r>
              <a:rPr lang="ru-RU" dirty="0" smtClean="0"/>
              <a:t>по освоению современных технологий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тренды дополнительного образования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79607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040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Региональная повестка в сфере дополнительного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779" y="1544595"/>
            <a:ext cx="8560675" cy="495079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Создание интерактивной организационно-управленческой </a:t>
            </a:r>
            <a:r>
              <a:rPr lang="ru-RU" dirty="0" smtClean="0"/>
              <a:t>структуры</a:t>
            </a:r>
            <a:endParaRPr lang="ru-RU" dirty="0"/>
          </a:p>
          <a:p>
            <a:pPr lvl="1"/>
            <a:r>
              <a:rPr lang="ru-RU" dirty="0"/>
              <a:t>Менеджерский центр</a:t>
            </a:r>
          </a:p>
          <a:p>
            <a:pPr lvl="1"/>
            <a:r>
              <a:rPr lang="ru-RU" dirty="0" err="1"/>
              <a:t>Тьюторский</a:t>
            </a:r>
            <a:r>
              <a:rPr lang="ru-RU" dirty="0"/>
              <a:t> центр</a:t>
            </a:r>
          </a:p>
          <a:p>
            <a:pPr lvl="1"/>
            <a:r>
              <a:rPr lang="ru-RU" dirty="0" smtClean="0"/>
              <a:t>Система открытых конкурсов </a:t>
            </a:r>
            <a:r>
              <a:rPr lang="ru-RU" dirty="0"/>
              <a:t>образовательных программ</a:t>
            </a:r>
          </a:p>
          <a:p>
            <a:pPr lvl="1"/>
            <a:r>
              <a:rPr lang="ru-RU" dirty="0"/>
              <a:t>Персонифицированное финансирование</a:t>
            </a:r>
          </a:p>
          <a:p>
            <a:pPr lvl="1"/>
            <a:r>
              <a:rPr lang="ru-RU" dirty="0" smtClean="0"/>
              <a:t>Оценка </a:t>
            </a:r>
            <a:r>
              <a:rPr lang="ru-RU" dirty="0"/>
              <a:t>качества дополнительного образования</a:t>
            </a:r>
          </a:p>
          <a:p>
            <a:r>
              <a:rPr lang="ru-RU" dirty="0" smtClean="0"/>
              <a:t>Реализация комплекса </a:t>
            </a:r>
            <a:r>
              <a:rPr lang="ru-RU" dirty="0"/>
              <a:t>региональных образовательных программ в компетентностном </a:t>
            </a:r>
            <a:r>
              <a:rPr lang="ru-RU" dirty="0" smtClean="0"/>
              <a:t>подходе</a:t>
            </a:r>
            <a:endParaRPr lang="ru-RU" dirty="0"/>
          </a:p>
          <a:p>
            <a:r>
              <a:rPr lang="ru-RU" dirty="0" smtClean="0"/>
              <a:t>Формирование </a:t>
            </a:r>
            <a:r>
              <a:rPr lang="ru-RU" dirty="0" smtClean="0"/>
              <a:t>программ развития муниципальных систем дополнительного образования</a:t>
            </a:r>
          </a:p>
          <a:p>
            <a:r>
              <a:rPr lang="ru-RU" dirty="0" smtClean="0"/>
              <a:t>Реализация </a:t>
            </a:r>
            <a:r>
              <a:rPr lang="ru-RU" dirty="0"/>
              <a:t>стратегических проектов</a:t>
            </a:r>
          </a:p>
          <a:p>
            <a:pPr lvl="1"/>
            <a:r>
              <a:rPr lang="ru-RU" dirty="0"/>
              <a:t>«Технопарки</a:t>
            </a:r>
            <a:r>
              <a:rPr lang="ru-RU" dirty="0" smtClean="0"/>
              <a:t>»</a:t>
            </a:r>
          </a:p>
          <a:p>
            <a:pPr lvl="1"/>
            <a:r>
              <a:rPr lang="ru-RU" dirty="0"/>
              <a:t>«Одаренные дети Югры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2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466" y="25899"/>
            <a:ext cx="6736884" cy="153105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Промежуточные итоги реализации Концепции развития дополнительного образования и молодежной политики ХМАО за 2016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890" y="1734207"/>
            <a:ext cx="9002109" cy="491884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Открытые </a:t>
            </a:r>
            <a:r>
              <a:rPr lang="ru-RU" dirty="0" err="1"/>
              <a:t>грантовые</a:t>
            </a:r>
            <a:r>
              <a:rPr lang="ru-RU" dirty="0"/>
              <a:t> конкурсы</a:t>
            </a:r>
          </a:p>
          <a:p>
            <a:pPr lvl="1"/>
            <a:r>
              <a:rPr lang="ru-RU" dirty="0"/>
              <a:t>Конкурс открытых образовательных программ</a:t>
            </a:r>
          </a:p>
          <a:p>
            <a:pPr lvl="1"/>
            <a:r>
              <a:rPr lang="ru-RU" dirty="0"/>
              <a:t>Конкурс муниципальных программ развития</a:t>
            </a:r>
          </a:p>
          <a:p>
            <a:pPr lvl="1"/>
            <a:r>
              <a:rPr lang="ru-RU" dirty="0"/>
              <a:t>Конкурс </a:t>
            </a:r>
            <a:r>
              <a:rPr lang="ru-RU" dirty="0" smtClean="0"/>
              <a:t>региональных ресурсных центров (22-23 ноября 2016г.)</a:t>
            </a:r>
            <a:endParaRPr lang="ru-RU" dirty="0"/>
          </a:p>
          <a:p>
            <a:r>
              <a:rPr lang="ru-RU" dirty="0" smtClean="0"/>
              <a:t>Кадровая политика</a:t>
            </a:r>
          </a:p>
          <a:p>
            <a:pPr lvl="1"/>
            <a:r>
              <a:rPr lang="ru-RU" dirty="0" smtClean="0"/>
              <a:t>Система кадровых школ для разработчиков </a:t>
            </a:r>
          </a:p>
          <a:p>
            <a:pPr lvl="1"/>
            <a:r>
              <a:rPr lang="ru-RU" dirty="0" smtClean="0"/>
              <a:t>Включенные стажировки для педагогов</a:t>
            </a:r>
          </a:p>
          <a:p>
            <a:pPr lvl="1"/>
            <a:r>
              <a:rPr lang="ru-RU" dirty="0" smtClean="0"/>
              <a:t>Межрегиональная конференция «Открытое образование и региональное развитие» (24-25 ноября 2016г.)</a:t>
            </a:r>
          </a:p>
          <a:p>
            <a:pPr lvl="1"/>
            <a:r>
              <a:rPr lang="ru-RU" dirty="0" smtClean="0"/>
              <a:t>Экспертное сопровождение разработчиков открытых образовательных программ</a:t>
            </a:r>
          </a:p>
          <a:p>
            <a:r>
              <a:rPr lang="ru-RU" dirty="0" smtClean="0"/>
              <a:t>Стратегические разработки</a:t>
            </a:r>
          </a:p>
          <a:p>
            <a:pPr lvl="1"/>
            <a:r>
              <a:rPr lang="ru-RU" dirty="0" smtClean="0"/>
              <a:t>Независимая оценка качества дополнительного образования</a:t>
            </a:r>
          </a:p>
          <a:p>
            <a:pPr lvl="1"/>
            <a:r>
              <a:rPr lang="ru-RU" dirty="0" smtClean="0"/>
              <a:t>Навигатор открытых образовательных программ</a:t>
            </a:r>
          </a:p>
          <a:p>
            <a:pPr lvl="1"/>
            <a:r>
              <a:rPr lang="ru-RU" dirty="0" smtClean="0"/>
              <a:t>Сборник методических материалов по итогам реализации </a:t>
            </a:r>
            <a:r>
              <a:rPr lang="ru-RU" dirty="0" smtClean="0"/>
              <a:t>Концепции</a:t>
            </a:r>
          </a:p>
          <a:p>
            <a:pPr lvl="1"/>
            <a:r>
              <a:rPr lang="ru-RU" dirty="0" smtClean="0"/>
              <a:t>Пакет нормативных документов</a:t>
            </a:r>
          </a:p>
          <a:p>
            <a:pPr lvl="1"/>
            <a:r>
              <a:rPr lang="ru-RU" dirty="0" smtClean="0"/>
              <a:t>Методические рекомендации по межведомственному взаимодействию субъектов ДО и МП</a:t>
            </a:r>
            <a:endParaRPr lang="ru-RU" dirty="0" smtClean="0"/>
          </a:p>
          <a:p>
            <a:r>
              <a:rPr lang="ru-RU" dirty="0" smtClean="0"/>
              <a:t>Реализация приоритетных направлений</a:t>
            </a:r>
          </a:p>
          <a:p>
            <a:pPr lvl="1"/>
            <a:r>
              <a:rPr lang="ru-RU" dirty="0" smtClean="0"/>
              <a:t>Запуск открытой модели работы с одаренными </a:t>
            </a:r>
            <a:r>
              <a:rPr lang="ru-RU" dirty="0" smtClean="0"/>
              <a:t>детьми</a:t>
            </a:r>
          </a:p>
          <a:p>
            <a:pPr lvl="1"/>
            <a:r>
              <a:rPr lang="ru-RU" dirty="0" smtClean="0"/>
              <a:t>Развитие современного технологического образования на площадках «Технопарков»</a:t>
            </a:r>
            <a:endParaRPr lang="ru-RU" dirty="0" smtClean="0"/>
          </a:p>
          <a:p>
            <a:pPr lvl="1"/>
            <a:r>
              <a:rPr lang="ru-RU" dirty="0" smtClean="0"/>
              <a:t>Проведение </a:t>
            </a:r>
            <a:r>
              <a:rPr lang="en-US" dirty="0" smtClean="0"/>
              <a:t>III</a:t>
            </a:r>
            <a:r>
              <a:rPr lang="ru-RU" dirty="0" smtClean="0"/>
              <a:t> межрегиональной Компетентностной олимпиады (21-23 ноября 2016г.)</a:t>
            </a:r>
          </a:p>
        </p:txBody>
      </p:sp>
    </p:spTree>
    <p:extLst>
      <p:ext uri="{BB962C8B-B14F-4D97-AF65-F5344CB8AC3E}">
        <p14:creationId xmlns:p14="http://schemas.microsoft.com/office/powerpoint/2010/main" val="89967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Программа развития дополнительного образования ХМАО-Югры «ТЕРРА КОГНИТО»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59" y="1825624"/>
            <a:ext cx="9033641" cy="4701299"/>
          </a:xfrm>
        </p:spPr>
        <p:txBody>
          <a:bodyPr>
            <a:normAutofit/>
          </a:bodyPr>
          <a:lstStyle/>
          <a:p>
            <a:pPr marL="0" marR="0" lvl="0" indent="4540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Эксперименты, развернувшиеся сегодня в пространстве дополнительного образования региона являются элементами одной, целостной программы развития, включающей </a:t>
            </a:r>
            <a:r>
              <a:rPr lang="ru-RU" i="1" u="sng" dirty="0" smtClean="0"/>
              <a:t>новое содержание открытого образования</a:t>
            </a:r>
            <a:r>
              <a:rPr lang="ru-RU" u="sng" dirty="0" smtClean="0"/>
              <a:t>, </a:t>
            </a:r>
            <a:r>
              <a:rPr lang="ru-RU" i="1" u="sng" dirty="0" smtClean="0"/>
              <a:t>организационно-управленческие и финансовые механизмы </a:t>
            </a:r>
            <a:r>
              <a:rPr lang="ru-RU" dirty="0" smtClean="0"/>
              <a:t>развития системы, </a:t>
            </a:r>
            <a:r>
              <a:rPr lang="ru-RU" i="1" u="sng" dirty="0" smtClean="0"/>
              <a:t>спецпроекты</a:t>
            </a:r>
            <a:r>
              <a:rPr lang="ru-RU" dirty="0" smtClean="0"/>
              <a:t>, отвечающие современным социально-экономическим вызовам.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117399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1102</TotalTime>
  <Words>322</Words>
  <Application>Microsoft Macintosh PowerPoint</Application>
  <PresentationFormat>Экран (4:3)</PresentationFormat>
  <Paragraphs>49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Тема Office</vt:lpstr>
      <vt:lpstr>Программа развития дополнительного образования «ТЕРРА КОГНИТО»  в контексте ключевых тенденций развития системы образования в Российской Федерации</vt:lpstr>
      <vt:lpstr>Федеральная повестка в сфере дополнительного образования</vt:lpstr>
      <vt:lpstr>Ключевые тренды дополнительного образования</vt:lpstr>
      <vt:lpstr>Региональная повестка в сфере дополнительного образования</vt:lpstr>
      <vt:lpstr>Промежуточные итоги реализации Концепции развития дополнительного образования и молодежной политики ХМАО за 2016 год</vt:lpstr>
      <vt:lpstr>Программа развития дополнительного образования ХМАО-Югры «ТЕРРА КОГНИТО»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пользователь Microsoft Office</cp:lastModifiedBy>
  <cp:revision>25</cp:revision>
  <dcterms:created xsi:type="dcterms:W3CDTF">2016-08-22T04:09:12Z</dcterms:created>
  <dcterms:modified xsi:type="dcterms:W3CDTF">2016-08-28T09:46:27Z</dcterms:modified>
</cp:coreProperties>
</file>