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98" r:id="rId4"/>
    <p:sldId id="300" r:id="rId5"/>
    <p:sldId id="301" r:id="rId6"/>
    <p:sldId id="302" r:id="rId7"/>
    <p:sldId id="257" r:id="rId8"/>
    <p:sldId id="264" r:id="rId9"/>
    <p:sldId id="266" r:id="rId10"/>
    <p:sldId id="312" r:id="rId11"/>
    <p:sldId id="303" r:id="rId12"/>
    <p:sldId id="304" r:id="rId13"/>
    <p:sldId id="305" r:id="rId14"/>
    <p:sldId id="263" r:id="rId15"/>
    <p:sldId id="309" r:id="rId16"/>
    <p:sldId id="308" r:id="rId17"/>
    <p:sldId id="306" r:id="rId18"/>
    <p:sldId id="307" r:id="rId19"/>
    <p:sldId id="310" r:id="rId20"/>
    <p:sldId id="311" r:id="rId21"/>
    <p:sldId id="319" r:id="rId22"/>
    <p:sldId id="322" r:id="rId23"/>
    <p:sldId id="320" r:id="rId24"/>
    <p:sldId id="321" r:id="rId25"/>
    <p:sldId id="323" r:id="rId26"/>
    <p:sldId id="324" r:id="rId27"/>
    <p:sldId id="325" r:id="rId28"/>
    <p:sldId id="313" r:id="rId29"/>
    <p:sldId id="316" r:id="rId30"/>
    <p:sldId id="314" r:id="rId31"/>
    <p:sldId id="315" r:id="rId32"/>
    <p:sldId id="317" r:id="rId33"/>
    <p:sldId id="318" r:id="rId34"/>
    <p:sldId id="326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67" r:id="rId48"/>
    <p:sldId id="269" r:id="rId49"/>
    <p:sldId id="270" r:id="rId50"/>
    <p:sldId id="327" r:id="rId51"/>
    <p:sldId id="271" r:id="rId52"/>
    <p:sldId id="272" r:id="rId53"/>
    <p:sldId id="273" r:id="rId54"/>
    <p:sldId id="274" r:id="rId55"/>
    <p:sldId id="283" r:id="rId56"/>
    <p:sldId id="258" r:id="rId57"/>
    <p:sldId id="259" r:id="rId58"/>
    <p:sldId id="275" r:id="rId59"/>
    <p:sldId id="276" r:id="rId60"/>
    <p:sldId id="296" r:id="rId61"/>
    <p:sldId id="328" r:id="rId62"/>
    <p:sldId id="260" r:id="rId63"/>
    <p:sldId id="280" r:id="rId64"/>
    <p:sldId id="281" r:id="rId65"/>
    <p:sldId id="282" r:id="rId66"/>
    <p:sldId id="297" r:id="rId67"/>
    <p:sldId id="262" r:id="rId68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>
        <p:scale>
          <a:sx n="70" d="100"/>
          <a:sy n="70" d="100"/>
        </p:scale>
        <p:origin x="-2154" y="-11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74;&#1077;&#1090;&#1083;&#1072;&#1085;&#1072;\Downloads\ad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74;&#1077;&#1090;&#1083;&#1072;&#1085;&#1072;\Downloads\ad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74;&#1077;&#1090;&#1083;&#1072;&#1085;&#1072;\Downloads\ad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74;&#1077;&#1090;&#1083;&#1072;&#1085;&#1072;\Downloads\ad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Sheet1!$A$3</c:f>
              <c:strCache>
                <c:ptCount val="1"/>
                <c:pt idx="0">
                  <c:v>все дети по-своему одаренные</c:v>
                </c:pt>
              </c:strCache>
            </c:strRef>
          </c:tx>
          <c:cat>
            <c:strRef>
              <c:f>Sheet1!$B$2:$D$2</c:f>
              <c:strCache>
                <c:ptCount val="3"/>
                <c:pt idx="0">
                  <c:v>педагог</c:v>
                </c:pt>
                <c:pt idx="1">
                  <c:v>специалист</c:v>
                </c:pt>
                <c:pt idx="2">
                  <c:v>руководитель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41</c:v>
                </c:pt>
                <c:pt idx="1">
                  <c:v>29</c:v>
                </c:pt>
                <c:pt idx="2">
                  <c:v>31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успешно осваивающий образовательную программу </c:v>
                </c:pt>
              </c:strCache>
            </c:strRef>
          </c:tx>
          <c:cat>
            <c:strRef>
              <c:f>Sheet1!$B$2:$D$2</c:f>
              <c:strCache>
                <c:ptCount val="3"/>
                <c:pt idx="0">
                  <c:v>педагог</c:v>
                </c:pt>
                <c:pt idx="1">
                  <c:v>специалист</c:v>
                </c:pt>
                <c:pt idx="2">
                  <c:v>руководитель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7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способен прогнозировать и проектировать собственное развитие</c:v>
                </c:pt>
              </c:strCache>
            </c:strRef>
          </c:tx>
          <c:cat>
            <c:strRef>
              <c:f>Sheet1!$B$2:$D$2</c:f>
              <c:strCache>
                <c:ptCount val="3"/>
                <c:pt idx="0">
                  <c:v>педагог</c:v>
                </c:pt>
                <c:pt idx="1">
                  <c:v>специалист</c:v>
                </c:pt>
                <c:pt idx="2">
                  <c:v>руководитель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26</c:v>
                </c:pt>
                <c:pt idx="1">
                  <c:v>34</c:v>
                </c:pt>
                <c:pt idx="2">
                  <c:v>10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отличившийся в инициативном образовательном пространстве </c:v>
                </c:pt>
              </c:strCache>
            </c:strRef>
          </c:tx>
          <c:cat>
            <c:strRef>
              <c:f>Sheet1!$B$2:$D$2</c:f>
              <c:strCache>
                <c:ptCount val="3"/>
                <c:pt idx="0">
                  <c:v>педагог</c:v>
                </c:pt>
                <c:pt idx="1">
                  <c:v>специалист</c:v>
                </c:pt>
                <c:pt idx="2">
                  <c:v>руководитель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22</c:v>
                </c:pt>
                <c:pt idx="1">
                  <c:v>29</c:v>
                </c:pt>
                <c:pt idx="2">
                  <c:v>42</c:v>
                </c:pt>
              </c:numCache>
            </c:numRef>
          </c:val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свой вариант</c:v>
                </c:pt>
              </c:strCache>
            </c:strRef>
          </c:tx>
          <c:cat>
            <c:strRef>
              <c:f>Sheet1!$B$2:$D$2</c:f>
              <c:strCache>
                <c:ptCount val="3"/>
                <c:pt idx="0">
                  <c:v>педагог</c:v>
                </c:pt>
                <c:pt idx="1">
                  <c:v>специалист</c:v>
                </c:pt>
                <c:pt idx="2">
                  <c:v>руководитель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13</c:v>
                </c:pt>
              </c:numCache>
            </c:numRef>
          </c:val>
        </c:ser>
        <c:axId val="78321920"/>
        <c:axId val="78336000"/>
      </c:barChart>
      <c:catAx>
        <c:axId val="78321920"/>
        <c:scaling>
          <c:orientation val="minMax"/>
        </c:scaling>
        <c:axPos val="b"/>
        <c:numFmt formatCode="General" sourceLinked="1"/>
        <c:majorTickMark val="none"/>
        <c:tickLblPos val="nextTo"/>
        <c:crossAx val="78336000"/>
        <c:crosses val="autoZero"/>
        <c:auto val="1"/>
        <c:lblAlgn val="ctr"/>
        <c:lblOffset val="100"/>
      </c:catAx>
      <c:valAx>
        <c:axId val="783360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83219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Sheet1!$A$11</c:f>
              <c:strCache>
                <c:ptCount val="1"/>
                <c:pt idx="0">
                  <c:v>проявляет лидерские качества</c:v>
                </c:pt>
              </c:strCache>
            </c:strRef>
          </c:tx>
          <c:cat>
            <c:strRef>
              <c:f>Sheet1!$B$10:$D$10</c:f>
              <c:strCache>
                <c:ptCount val="3"/>
                <c:pt idx="0">
                  <c:v>педагог</c:v>
                </c:pt>
                <c:pt idx="1">
                  <c:v>специалист</c:v>
                </c:pt>
                <c:pt idx="2">
                  <c:v>руководитель</c:v>
                </c:pt>
              </c:strCache>
            </c:strRef>
          </c:cat>
          <c:val>
            <c:numRef>
              <c:f>Sheet1!$B$11:$D$11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Sheet1!$A$12</c:f>
              <c:strCache>
                <c:ptCount val="1"/>
                <c:pt idx="0">
                  <c:v>особо чувствителен к психологическому климату в коллективе</c:v>
                </c:pt>
              </c:strCache>
            </c:strRef>
          </c:tx>
          <c:cat>
            <c:strRef>
              <c:f>Sheet1!$B$10:$D$10</c:f>
              <c:strCache>
                <c:ptCount val="3"/>
                <c:pt idx="0">
                  <c:v>педагог</c:v>
                </c:pt>
                <c:pt idx="1">
                  <c:v>специалист</c:v>
                </c:pt>
                <c:pt idx="2">
                  <c:v>руководитель</c:v>
                </c:pt>
              </c:strCache>
            </c:strRef>
          </c:cat>
          <c:val>
            <c:numRef>
              <c:f>Sheet1!$B$12:$D$12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Sheet1!$A$13</c:f>
              <c:strCache>
                <c:ptCount val="1"/>
                <c:pt idx="0">
                  <c:v>высокие интеллектуальные способности </c:v>
                </c:pt>
              </c:strCache>
            </c:strRef>
          </c:tx>
          <c:cat>
            <c:strRef>
              <c:f>Sheet1!$B$10:$D$10</c:f>
              <c:strCache>
                <c:ptCount val="3"/>
                <c:pt idx="0">
                  <c:v>педагог</c:v>
                </c:pt>
                <c:pt idx="1">
                  <c:v>специалист</c:v>
                </c:pt>
                <c:pt idx="2">
                  <c:v>руководитель</c:v>
                </c:pt>
              </c:strCache>
            </c:strRef>
          </c:cat>
          <c:val>
            <c:numRef>
              <c:f>Sheet1!$B$13:$D$13</c:f>
              <c:numCache>
                <c:formatCode>General</c:formatCode>
                <c:ptCount val="3"/>
                <c:pt idx="0">
                  <c:v>12</c:v>
                </c:pt>
                <c:pt idx="1">
                  <c:v>12</c:v>
                </c:pt>
                <c:pt idx="2">
                  <c:v>14</c:v>
                </c:pt>
              </c:numCache>
            </c:numRef>
          </c:val>
        </c:ser>
        <c:ser>
          <c:idx val="3"/>
          <c:order val="3"/>
          <c:tx>
            <c:strRef>
              <c:f>Sheet1!$A$14</c:f>
              <c:strCache>
                <c:ptCount val="1"/>
                <c:pt idx="0">
                  <c:v>неформальное отношение к учебному процессу</c:v>
                </c:pt>
              </c:strCache>
            </c:strRef>
          </c:tx>
          <c:cat>
            <c:strRef>
              <c:f>Sheet1!$B$10:$D$10</c:f>
              <c:strCache>
                <c:ptCount val="3"/>
                <c:pt idx="0">
                  <c:v>педагог</c:v>
                </c:pt>
                <c:pt idx="1">
                  <c:v>специалист</c:v>
                </c:pt>
                <c:pt idx="2">
                  <c:v>руководитель</c:v>
                </c:pt>
              </c:strCache>
            </c:strRef>
          </c:cat>
          <c:val>
            <c:numRef>
              <c:f>Sheet1!$B$14:$D$14</c:f>
              <c:numCache>
                <c:formatCode>General</c:formatCode>
                <c:ptCount val="3"/>
                <c:pt idx="0">
                  <c:v>76</c:v>
                </c:pt>
                <c:pt idx="1">
                  <c:v>84</c:v>
                </c:pt>
                <c:pt idx="2">
                  <c:v>76</c:v>
                </c:pt>
              </c:numCache>
            </c:numRef>
          </c:val>
        </c:ser>
        <c:ser>
          <c:idx val="4"/>
          <c:order val="4"/>
          <c:tx>
            <c:strRef>
              <c:f>Sheet1!$A$15</c:f>
              <c:strCache>
                <c:ptCount val="1"/>
                <c:pt idx="0">
                  <c:v>свой вариант </c:v>
                </c:pt>
              </c:strCache>
            </c:strRef>
          </c:tx>
          <c:cat>
            <c:strRef>
              <c:f>Sheet1!$B$10:$D$10</c:f>
              <c:strCache>
                <c:ptCount val="3"/>
                <c:pt idx="0">
                  <c:v>педагог</c:v>
                </c:pt>
                <c:pt idx="1">
                  <c:v>специалист</c:v>
                </c:pt>
                <c:pt idx="2">
                  <c:v>руководитель</c:v>
                </c:pt>
              </c:strCache>
            </c:strRef>
          </c:cat>
          <c:val>
            <c:numRef>
              <c:f>Sheet1!$B$15:$D$15</c:f>
              <c:numCache>
                <c:formatCode>General</c:formatCode>
                <c:ptCount val="3"/>
                <c:pt idx="0">
                  <c:v>4</c:v>
                </c:pt>
                <c:pt idx="1">
                  <c:v>0</c:v>
                </c:pt>
                <c:pt idx="2">
                  <c:v>4</c:v>
                </c:pt>
              </c:numCache>
            </c:numRef>
          </c:val>
        </c:ser>
        <c:axId val="78374016"/>
        <c:axId val="78375552"/>
      </c:barChart>
      <c:catAx>
        <c:axId val="78374016"/>
        <c:scaling>
          <c:orientation val="minMax"/>
        </c:scaling>
        <c:axPos val="b"/>
        <c:numFmt formatCode="General" sourceLinked="1"/>
        <c:majorTickMark val="none"/>
        <c:tickLblPos val="nextTo"/>
        <c:crossAx val="78375552"/>
        <c:crosses val="autoZero"/>
        <c:auto val="1"/>
        <c:lblAlgn val="ctr"/>
        <c:lblOffset val="100"/>
      </c:catAx>
      <c:valAx>
        <c:axId val="783755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83740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Sheet1!$A$19</c:f>
              <c:strCache>
                <c:ptCount val="1"/>
                <c:pt idx="0">
                  <c:v>наследственность</c:v>
                </c:pt>
              </c:strCache>
            </c:strRef>
          </c:tx>
          <c:cat>
            <c:strRef>
              <c:f>Sheet1!$B$18:$D$18</c:f>
              <c:strCache>
                <c:ptCount val="3"/>
                <c:pt idx="0">
                  <c:v>педагог</c:v>
                </c:pt>
                <c:pt idx="1">
                  <c:v>специалист</c:v>
                </c:pt>
                <c:pt idx="2">
                  <c:v>руководитель</c:v>
                </c:pt>
              </c:strCache>
            </c:strRef>
          </c:cat>
          <c:val>
            <c:numRef>
              <c:f>Sheet1!$B$19:$D$19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Sheet1!$A$20</c:f>
              <c:strCache>
                <c:ptCount val="1"/>
                <c:pt idx="0">
                  <c:v>воспитание в семье, уровень образованности и культурного развития родителей</c:v>
                </c:pt>
              </c:strCache>
            </c:strRef>
          </c:tx>
          <c:cat>
            <c:strRef>
              <c:f>Sheet1!$B$18:$D$18</c:f>
              <c:strCache>
                <c:ptCount val="3"/>
                <c:pt idx="0">
                  <c:v>педагог</c:v>
                </c:pt>
                <c:pt idx="1">
                  <c:v>специалист</c:v>
                </c:pt>
                <c:pt idx="2">
                  <c:v>руководитель</c:v>
                </c:pt>
              </c:strCache>
            </c:strRef>
          </c:cat>
          <c:val>
            <c:numRef>
              <c:f>Sheet1!$B$20:$D$20</c:f>
              <c:numCache>
                <c:formatCode>General</c:formatCode>
                <c:ptCount val="3"/>
                <c:pt idx="0">
                  <c:v>40</c:v>
                </c:pt>
                <c:pt idx="1">
                  <c:v>28</c:v>
                </c:pt>
                <c:pt idx="2">
                  <c:v>38</c:v>
                </c:pt>
              </c:numCache>
            </c:numRef>
          </c:val>
        </c:ser>
        <c:ser>
          <c:idx val="2"/>
          <c:order val="2"/>
          <c:tx>
            <c:strRef>
              <c:f>Sheet1!$A$21</c:f>
              <c:strCache>
                <c:ptCount val="1"/>
                <c:pt idx="0">
                  <c:v>специальная профессиональная квалификация педагогов</c:v>
                </c:pt>
              </c:strCache>
            </c:strRef>
          </c:tx>
          <c:cat>
            <c:strRef>
              <c:f>Sheet1!$B$18:$D$18</c:f>
              <c:strCache>
                <c:ptCount val="3"/>
                <c:pt idx="0">
                  <c:v>педагог</c:v>
                </c:pt>
                <c:pt idx="1">
                  <c:v>специалист</c:v>
                </c:pt>
                <c:pt idx="2">
                  <c:v>руководитель</c:v>
                </c:pt>
              </c:strCache>
            </c:strRef>
          </c:cat>
          <c:val>
            <c:numRef>
              <c:f>Sheet1!$B$21:$D$21</c:f>
              <c:numCache>
                <c:formatCode>General</c:formatCode>
                <c:ptCount val="3"/>
                <c:pt idx="0">
                  <c:v>8</c:v>
                </c:pt>
                <c:pt idx="1">
                  <c:v>14</c:v>
                </c:pt>
                <c:pt idx="2">
                  <c:v>16</c:v>
                </c:pt>
              </c:numCache>
            </c:numRef>
          </c:val>
        </c:ser>
        <c:ser>
          <c:idx val="3"/>
          <c:order val="3"/>
          <c:tx>
            <c:strRef>
              <c:f>Sheet1!$A$22</c:f>
              <c:strCache>
                <c:ptCount val="1"/>
                <c:pt idx="0">
                  <c:v>специальная организация образовательной среды </c:v>
                </c:pt>
              </c:strCache>
            </c:strRef>
          </c:tx>
          <c:cat>
            <c:strRef>
              <c:f>Sheet1!$B$18:$D$18</c:f>
              <c:strCache>
                <c:ptCount val="3"/>
                <c:pt idx="0">
                  <c:v>педагог</c:v>
                </c:pt>
                <c:pt idx="1">
                  <c:v>специалист</c:v>
                </c:pt>
                <c:pt idx="2">
                  <c:v>руководитель</c:v>
                </c:pt>
              </c:strCache>
            </c:strRef>
          </c:cat>
          <c:val>
            <c:numRef>
              <c:f>Sheet1!$B$22:$D$22</c:f>
              <c:numCache>
                <c:formatCode>General</c:formatCode>
                <c:ptCount val="3"/>
                <c:pt idx="0">
                  <c:v>52</c:v>
                </c:pt>
                <c:pt idx="1">
                  <c:v>56</c:v>
                </c:pt>
                <c:pt idx="2">
                  <c:v>44</c:v>
                </c:pt>
              </c:numCache>
            </c:numRef>
          </c:val>
        </c:ser>
        <c:ser>
          <c:idx val="4"/>
          <c:order val="4"/>
          <c:tx>
            <c:strRef>
              <c:f>Sheet1!$A$23</c:f>
              <c:strCache>
                <c:ptCount val="1"/>
                <c:pt idx="0">
                  <c:v>другое</c:v>
                </c:pt>
              </c:strCache>
            </c:strRef>
          </c:tx>
          <c:cat>
            <c:strRef>
              <c:f>Sheet1!$B$18:$D$18</c:f>
              <c:strCache>
                <c:ptCount val="3"/>
                <c:pt idx="0">
                  <c:v>педагог</c:v>
                </c:pt>
                <c:pt idx="1">
                  <c:v>специалист</c:v>
                </c:pt>
                <c:pt idx="2">
                  <c:v>руководитель</c:v>
                </c:pt>
              </c:strCache>
            </c:strRef>
          </c:cat>
          <c:val>
            <c:numRef>
              <c:f>Sheet1!$B$23:$D$23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axId val="77520896"/>
        <c:axId val="77522432"/>
      </c:barChart>
      <c:catAx>
        <c:axId val="77520896"/>
        <c:scaling>
          <c:orientation val="minMax"/>
        </c:scaling>
        <c:axPos val="b"/>
        <c:numFmt formatCode="General" sourceLinked="1"/>
        <c:majorTickMark val="none"/>
        <c:tickLblPos val="nextTo"/>
        <c:crossAx val="77522432"/>
        <c:crosses val="autoZero"/>
        <c:auto val="1"/>
        <c:lblAlgn val="ctr"/>
        <c:lblOffset val="100"/>
      </c:catAx>
      <c:valAx>
        <c:axId val="775224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75208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Sheet1!$A$28</c:f>
              <c:strCache>
                <c:ptCount val="1"/>
                <c:pt idx="0">
                  <c:v>ребенок становится призером олимпиад, конкурсов, соревнований</c:v>
                </c:pt>
              </c:strCache>
            </c:strRef>
          </c:tx>
          <c:cat>
            <c:strRef>
              <c:f>Sheet1!$B$27:$D$27</c:f>
              <c:strCache>
                <c:ptCount val="3"/>
                <c:pt idx="0">
                  <c:v>педагог</c:v>
                </c:pt>
                <c:pt idx="1">
                  <c:v>специалист</c:v>
                </c:pt>
                <c:pt idx="2">
                  <c:v>руководитель</c:v>
                </c:pt>
              </c:strCache>
            </c:strRef>
          </c:cat>
          <c:val>
            <c:numRef>
              <c:f>Sheet1!$B$28:$D$28</c:f>
              <c:numCache>
                <c:formatCode>General</c:formatCode>
                <c:ptCount val="3"/>
                <c:pt idx="0">
                  <c:v>15</c:v>
                </c:pt>
                <c:pt idx="1">
                  <c:v>42</c:v>
                </c:pt>
                <c:pt idx="2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Sheet1!$A$29</c:f>
              <c:strCache>
                <c:ptCount val="1"/>
                <c:pt idx="0">
                  <c:v>по итогам работы поступает в ведущий ВУЗ страны</c:v>
                </c:pt>
              </c:strCache>
            </c:strRef>
          </c:tx>
          <c:cat>
            <c:strRef>
              <c:f>Sheet1!$B$27:$D$27</c:f>
              <c:strCache>
                <c:ptCount val="3"/>
                <c:pt idx="0">
                  <c:v>педагог</c:v>
                </c:pt>
                <c:pt idx="1">
                  <c:v>специалист</c:v>
                </c:pt>
                <c:pt idx="2">
                  <c:v>руководитель</c:v>
                </c:pt>
              </c:strCache>
            </c:strRef>
          </c:cat>
          <c:val>
            <c:numRef>
              <c:f>Sheet1!$B$29:$D$29</c:f>
              <c:numCache>
                <c:formatCode>General</c:formatCode>
                <c:ptCount val="3"/>
                <c:pt idx="0">
                  <c:v>18</c:v>
                </c:pt>
                <c:pt idx="1">
                  <c:v>38</c:v>
                </c:pt>
                <c:pt idx="2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Sheet1!$A$30</c:f>
              <c:strCache>
                <c:ptCount val="1"/>
                <c:pt idx="0">
                  <c:v>ребенок находит свое место в обществе и самоактуализируется как полноценная личность</c:v>
                </c:pt>
              </c:strCache>
            </c:strRef>
          </c:tx>
          <c:cat>
            <c:strRef>
              <c:f>Sheet1!$B$27:$D$27</c:f>
              <c:strCache>
                <c:ptCount val="3"/>
                <c:pt idx="0">
                  <c:v>педагог</c:v>
                </c:pt>
                <c:pt idx="1">
                  <c:v>специалист</c:v>
                </c:pt>
                <c:pt idx="2">
                  <c:v>руководитель</c:v>
                </c:pt>
              </c:strCache>
            </c:strRef>
          </c:cat>
          <c:val>
            <c:numRef>
              <c:f>Sheet1!$B$30:$D$30</c:f>
              <c:numCache>
                <c:formatCode>General</c:formatCode>
                <c:ptCount val="3"/>
                <c:pt idx="0">
                  <c:v>65</c:v>
                </c:pt>
                <c:pt idx="1">
                  <c:v>20</c:v>
                </c:pt>
                <c:pt idx="2">
                  <c:v>62</c:v>
                </c:pt>
              </c:numCache>
            </c:numRef>
          </c:val>
        </c:ser>
        <c:ser>
          <c:idx val="3"/>
          <c:order val="3"/>
          <c:tx>
            <c:strRef>
              <c:f>Sheet1!$A$31</c:f>
              <c:strCache>
                <c:ptCount val="1"/>
                <c:pt idx="0">
                  <c:v>другое</c:v>
                </c:pt>
              </c:strCache>
            </c:strRef>
          </c:tx>
          <c:cat>
            <c:strRef>
              <c:f>Sheet1!$B$27:$D$27</c:f>
              <c:strCache>
                <c:ptCount val="3"/>
                <c:pt idx="0">
                  <c:v>педагог</c:v>
                </c:pt>
                <c:pt idx="1">
                  <c:v>специалист</c:v>
                </c:pt>
                <c:pt idx="2">
                  <c:v>руководитель</c:v>
                </c:pt>
              </c:strCache>
            </c:strRef>
          </c:cat>
          <c:val>
            <c:numRef>
              <c:f>Sheet1!$B$31:$D$31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4</c:v>
                </c:pt>
              </c:numCache>
            </c:numRef>
          </c:val>
        </c:ser>
        <c:axId val="78620544"/>
        <c:axId val="78622080"/>
      </c:barChart>
      <c:catAx>
        <c:axId val="78620544"/>
        <c:scaling>
          <c:orientation val="minMax"/>
        </c:scaling>
        <c:axPos val="b"/>
        <c:numFmt formatCode="General" sourceLinked="1"/>
        <c:majorTickMark val="none"/>
        <c:tickLblPos val="nextTo"/>
        <c:crossAx val="78622080"/>
        <c:crosses val="autoZero"/>
        <c:auto val="1"/>
        <c:lblAlgn val="ctr"/>
        <c:lblOffset val="100"/>
      </c:catAx>
      <c:valAx>
        <c:axId val="786220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86205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EFABB-DF99-4159-AE95-0EB2710931ED}" type="datetimeFigureOut">
              <a:rPr lang="ru-RU"/>
              <a:pPr>
                <a:defRPr/>
              </a:pPr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11202-CC18-4A2F-BC09-32244AAFC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44C2C-6ECD-43A5-9884-A454F225EC70}" type="datetimeFigureOut">
              <a:rPr lang="ru-RU"/>
              <a:pPr>
                <a:defRPr/>
              </a:pPr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33F8-3EF2-4826-B1D1-344143C12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76F3D-C69B-496F-92FE-2C10559CF964}" type="datetimeFigureOut">
              <a:rPr lang="ru-RU"/>
              <a:pPr>
                <a:defRPr/>
              </a:pPr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46030-2745-4CE8-B81E-895A512E6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A4258-5EE3-426F-A7E1-3E7F386977FC}" type="datetimeFigureOut">
              <a:rPr lang="ru-RU"/>
              <a:pPr>
                <a:defRPr/>
              </a:pPr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6212-06F5-47E1-B483-67781CDCC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1A67-A7F4-4952-B4BE-0209702BD646}" type="datetimeFigureOut">
              <a:rPr lang="ru-RU"/>
              <a:pPr>
                <a:defRPr/>
              </a:pPr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3F03D-96BD-4359-973C-BDD4C20F6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B7D01-DF6C-4098-BD90-15185CC6CACC}" type="datetimeFigureOut">
              <a:rPr lang="ru-RU"/>
              <a:pPr>
                <a:defRPr/>
              </a:pPr>
              <a:t>02.07.2015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7B7BF-D8A4-4199-A1B4-942FA901E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2DC8-879D-4315-87FA-1EEAE5AA800B}" type="datetimeFigureOut">
              <a:rPr lang="ru-RU"/>
              <a:pPr>
                <a:defRPr/>
              </a:pPr>
              <a:t>02.07.2015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215C5-D16E-47AC-9968-85902D6A9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B4C87-9954-4683-BD70-2C4C4309BF1F}" type="datetimeFigureOut">
              <a:rPr lang="ru-RU"/>
              <a:pPr>
                <a:defRPr/>
              </a:pPr>
              <a:t>02.07.2015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84921-9D98-4D39-A5A6-0B4E268FE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10C89-03AF-427F-921D-3E0BED0B228E}" type="datetimeFigureOut">
              <a:rPr lang="ru-RU"/>
              <a:pPr>
                <a:defRPr/>
              </a:pPr>
              <a:t>02.07.2015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D2864-595D-49D7-82DF-E69F59230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BE230-D996-4987-BFBC-77474E7A0423}" type="datetimeFigureOut">
              <a:rPr lang="ru-RU"/>
              <a:pPr>
                <a:defRPr/>
              </a:pPr>
              <a:t>02.07.2015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BEEEE-8CC3-4A3D-9A0F-D4976D154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B2E1-A9D8-4C67-9D1E-601D40180C98}" type="datetimeFigureOut">
              <a:rPr lang="ru-RU"/>
              <a:pPr>
                <a:defRPr/>
              </a:pPr>
              <a:t>02.07.2015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C662-1372-40DC-9EA8-EA0381ACB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C3AA1E-1E7A-4692-A7A6-35BA99931C74}" type="datetimeFigureOut">
              <a:rPr lang="ru-RU"/>
              <a:pPr>
                <a:defRPr/>
              </a:pPr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08C5FA-3A8A-41EB-9CFA-647AAA8B1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opencu.ru/lsi-rko" TargetMode="Externa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opencu.ru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7638" y="1201738"/>
            <a:ext cx="9144000" cy="29908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Компетентностные практики образования в рамках стратегии развития человеческого потенциала</a:t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grpSp>
        <p:nvGrpSpPr>
          <p:cNvPr id="13314" name="Группа 21"/>
          <p:cNvGrpSpPr>
            <a:grpSpLocks/>
          </p:cNvGrpSpPr>
          <p:nvPr/>
        </p:nvGrpSpPr>
        <p:grpSpPr bwMode="auto">
          <a:xfrm>
            <a:off x="8643938" y="4594225"/>
            <a:ext cx="3548062" cy="2263775"/>
            <a:chOff x="1417320" y="4506711"/>
            <a:chExt cx="3548325" cy="2263281"/>
          </a:xfrm>
        </p:grpSpPr>
        <p:pic>
          <p:nvPicPr>
            <p:cNvPr id="13323" name="Рисунок 6"/>
            <p:cNvPicPr>
              <a:picLocks noChangeAspect="1"/>
            </p:cNvPicPr>
            <p:nvPr/>
          </p:nvPicPr>
          <p:blipFill>
            <a:blip r:embed="rId2" cstate="print"/>
            <a:srcRect l="6665" r="6274"/>
            <a:stretch>
              <a:fillRect/>
            </a:stretch>
          </p:blipFill>
          <p:spPr bwMode="auto">
            <a:xfrm>
              <a:off x="1417320" y="5160748"/>
              <a:ext cx="3418541" cy="760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4" name="Рисунок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319" y="4506711"/>
              <a:ext cx="2895600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325" name="Группа 20"/>
            <p:cNvGrpSpPr>
              <a:grpSpLocks/>
            </p:cNvGrpSpPr>
            <p:nvPr/>
          </p:nvGrpSpPr>
          <p:grpSpPr bwMode="auto">
            <a:xfrm>
              <a:off x="1471132" y="6107565"/>
              <a:ext cx="3494513" cy="662427"/>
              <a:chOff x="1471132" y="6107565"/>
              <a:chExt cx="3494513" cy="662427"/>
            </a:xfrm>
          </p:grpSpPr>
          <p:pic>
            <p:nvPicPr>
              <p:cNvPr id="13326" name="Рисунок 12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71132" y="6150070"/>
                <a:ext cx="571825" cy="6199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2119047" y="6198617"/>
                <a:ext cx="0" cy="472971"/>
              </a:xfrm>
              <a:prstGeom prst="line">
                <a:avLst/>
              </a:prstGeom>
              <a:ln w="1905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150799" y="6108150"/>
                <a:ext cx="2814846" cy="52217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600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АВТОНОМНАЯ НЕКОММЕРЧЕСКАЯ ОРГАНИЗАЦИЯ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600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ДОПОЛНИТЕЛЬНОГО ПРОФЕССИОНАЛЬНОГО ОБРАЗОВАНИЯ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000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«ОТКРЫТОЕ ОБРАЗОВАНИЕ»</a:t>
                </a:r>
              </a:p>
            </p:txBody>
          </p:sp>
        </p:grpSp>
      </p:grpSp>
      <p:grpSp>
        <p:nvGrpSpPr>
          <p:cNvPr id="13315" name="Группа 29"/>
          <p:cNvGrpSpPr>
            <a:grpSpLocks/>
          </p:cNvGrpSpPr>
          <p:nvPr/>
        </p:nvGrpSpPr>
        <p:grpSpPr bwMode="auto">
          <a:xfrm>
            <a:off x="-6350" y="0"/>
            <a:ext cx="1423988" cy="6858000"/>
            <a:chOff x="-5976" y="0"/>
            <a:chExt cx="1423296" cy="6858000"/>
          </a:xfrm>
        </p:grpSpPr>
        <p:grpSp>
          <p:nvGrpSpPr>
            <p:cNvPr id="13317" name="Группа 27"/>
            <p:cNvGrpSpPr>
              <a:grpSpLocks/>
            </p:cNvGrpSpPr>
            <p:nvPr/>
          </p:nvGrpSpPr>
          <p:grpSpPr bwMode="auto">
            <a:xfrm>
              <a:off x="-5976" y="0"/>
              <a:ext cx="1423296" cy="6858000"/>
              <a:chOff x="-5976" y="0"/>
              <a:chExt cx="1423296" cy="6858000"/>
            </a:xfrm>
          </p:grpSpPr>
          <p:pic>
            <p:nvPicPr>
              <p:cNvPr id="13319" name="Рисунок 5"/>
              <p:cNvPicPr>
                <a:picLocks noChangeAspect="1"/>
              </p:cNvPicPr>
              <p:nvPr/>
            </p:nvPicPr>
            <p:blipFill>
              <a:blip r:embed="rId5" cstate="print"/>
              <a:srcRect b="10556"/>
              <a:stretch>
                <a:fillRect/>
              </a:stretch>
            </p:blipFill>
            <p:spPr bwMode="auto">
              <a:xfrm>
                <a:off x="0" y="0"/>
                <a:ext cx="1417320" cy="6134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376065" y="6119813"/>
                <a:ext cx="0" cy="738187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552552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-5976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Прямоугольник 28"/>
            <p:cNvSpPr/>
            <p:nvPr/>
          </p:nvSpPr>
          <p:spPr>
            <a:xfrm>
              <a:off x="965102" y="5534025"/>
              <a:ext cx="452218" cy="150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408420" y="3964900"/>
            <a:ext cx="4267200" cy="2893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Попов Александр Анатольевич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главный научный сотрудник ФГАУ «Федеральный институт развития образования»,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заведующий Лабораторией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компетентностных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практик образования ГБОУ ВО г. Москвы «МГПУ»,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генеральный директор АНО ДПО «Открытое образование», д.ф.н.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38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709738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4800" dirty="0">
                <a:solidFill>
                  <a:srgbClr val="00B0F0"/>
                </a:solidFill>
              </a:rPr>
              <a:t>Интеллектуальные тренды развития и практики образования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sz="4400" dirty="0" smtClean="0"/>
              <a:t> </a:t>
            </a:r>
            <a:endParaRPr lang="ru-RU" sz="4400" dirty="0">
              <a:solidFill>
                <a:srgbClr val="00B0F0"/>
              </a:solidFill>
            </a:endParaRPr>
          </a:p>
        </p:txBody>
      </p:sp>
      <p:graphicFrame>
        <p:nvGraphicFramePr>
          <p:cNvPr id="22571" name="Group 43"/>
          <p:cNvGraphicFramePr>
            <a:graphicFrameLocks noGrp="1"/>
          </p:cNvGraphicFramePr>
          <p:nvPr/>
        </p:nvGraphicFramePr>
        <p:xfrm>
          <a:off x="0" y="1308100"/>
          <a:ext cx="12192000" cy="5329099"/>
        </p:xfrm>
        <a:graphic>
          <a:graphicData uri="http://schemas.openxmlformats.org/drawingml/2006/table">
            <a:tbl>
              <a:tblPr/>
              <a:tblGrid>
                <a:gridCol w="4064000"/>
                <a:gridCol w="4064000"/>
                <a:gridCol w="40640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497B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Процессы  развития образования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497B0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35220" marR="35220" marT="22790" marB="2279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497B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Практики образования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497B0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35220" marR="35220" marT="22790" marB="22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497B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Наши проекты и программы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8497B0"/>
                        </a:solidFill>
                        <a:effectLst/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35220" marR="35220" marT="22790" marB="227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Переорганизация и систематизация знаний</a:t>
                      </a:r>
                    </a:p>
                  </a:txBody>
                  <a:tcPr marL="35220" marR="35220" marT="22790" marB="2279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Массовые институты интенсивного обучения - значительное сокращение времени обучения</a:t>
                      </a:r>
                    </a:p>
                  </a:txBody>
                  <a:tcPr marL="35220" marR="35220" marT="22790" marB="227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Открытая школа  гуманитарного образования, 1000 человек в год; Школа «Сколково»  г. Чебоксары,  700 человек; Эксперементальные площадки ФИРО</a:t>
                      </a:r>
                    </a:p>
                  </a:txBody>
                  <a:tcPr marL="35220" marR="35220" marT="22790" marB="227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Игротехническое моделирование</a:t>
                      </a:r>
                    </a:p>
                  </a:txBody>
                  <a:tcPr marL="35220" marR="35220" marT="22790" marB="2279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Образовательная Game-индустрия</a:t>
                      </a:r>
                    </a:p>
                  </a:txBody>
                  <a:tcPr marL="35220" marR="35220" marT="22790" marB="227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Летние стратегические игры, 500 человек в год</a:t>
                      </a:r>
                    </a:p>
                  </a:txBody>
                  <a:tcPr marL="35220" marR="35220" marT="22790" marB="227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Системно-структурные описания и симуляция практик</a:t>
                      </a:r>
                    </a:p>
                  </a:txBody>
                  <a:tcPr marL="35220" marR="35220" marT="22790" marB="2279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Новое поколение профессиональных тренажеров и тренингов</a:t>
                      </a:r>
                    </a:p>
                  </a:txBody>
                  <a:tcPr marL="35220" marR="35220" marT="22790" marB="227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ГИС «География человеческих перспектив. Новая география мира», 500 человек в год</a:t>
                      </a:r>
                    </a:p>
                  </a:txBody>
                  <a:tcPr marL="35220" marR="35220" marT="22790" marB="227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Массовизация интеллектуального движения</a:t>
                      </a:r>
                    </a:p>
                  </a:txBody>
                  <a:tcPr marL="35220" marR="35220" marT="22790" marB="2279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Массовые тренинги. Сети и сетевое образование</a:t>
                      </a:r>
                    </a:p>
                  </a:txBody>
                  <a:tcPr marL="35220" marR="35220" marT="22790" marB="227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Модернизация дополнительного образования детей России;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Российская компетентностная олимпиада</a:t>
                      </a:r>
                    </a:p>
                  </a:txBody>
                  <a:tcPr marL="35220" marR="35220" marT="22790" marB="227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Программирование регионального развития</a:t>
                      </a:r>
                    </a:p>
                  </a:txBody>
                  <a:tcPr marL="35220" marR="35220" marT="22790" marB="2279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Территориальные социально-образовательные программы опережающего развития</a:t>
                      </a:r>
                    </a:p>
                  </a:txBody>
                  <a:tcPr marL="35220" marR="35220" marT="22790" marB="227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Организационно-управленческая образовательная программа «Поколение 21», 15 тыс. человек в год</a:t>
                      </a:r>
                    </a:p>
                  </a:txBody>
                  <a:tcPr marL="35220" marR="35220" marT="22790" marB="227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Индивидуализация образовательных стратегий</a:t>
                      </a:r>
                    </a:p>
                  </a:txBody>
                  <a:tcPr marL="35220" marR="35220" marT="22790" marB="2279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Практики развития человеческого потенциала - формирование эксклюзивных качеств и компетенций</a:t>
                      </a:r>
                    </a:p>
                  </a:txBody>
                  <a:tcPr marL="35220" marR="35220" marT="22790" marB="227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Опыты персонального тьюторского сопровождения; Эксперементальные площадки ФИРО</a:t>
                      </a:r>
                    </a:p>
                  </a:txBody>
                  <a:tcPr marL="35220" marR="35220" marT="22790" marB="227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Футурология искуственных сред</a:t>
                      </a:r>
                    </a:p>
                  </a:txBody>
                  <a:tcPr marL="35220" marR="35220" marT="22790" marB="2279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Образовательные среды опережающего развития. Интерактивные музеи и интеракториумы</a:t>
                      </a:r>
                    </a:p>
                  </a:txBody>
                  <a:tcPr marL="35220" marR="35220" marT="22790" marB="227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Проект Марс-Тефо на ВВЦ и ООО «Парки развития», от 100 тыс. человек в год</a:t>
                      </a:r>
                    </a:p>
                  </a:txBody>
                  <a:tcPr marL="35220" marR="35220" marT="22790" marB="227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7638" y="1201738"/>
            <a:ext cx="9144000" cy="299085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Часть первая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Технология открытого образования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3554" name="Группа 29"/>
          <p:cNvGrpSpPr>
            <a:grpSpLocks/>
          </p:cNvGrpSpPr>
          <p:nvPr/>
        </p:nvGrpSpPr>
        <p:grpSpPr bwMode="auto">
          <a:xfrm>
            <a:off x="-6350" y="0"/>
            <a:ext cx="1423988" cy="6858000"/>
            <a:chOff x="-5976" y="0"/>
            <a:chExt cx="1423296" cy="6858000"/>
          </a:xfrm>
        </p:grpSpPr>
        <p:grpSp>
          <p:nvGrpSpPr>
            <p:cNvPr id="23555" name="Группа 27"/>
            <p:cNvGrpSpPr>
              <a:grpSpLocks/>
            </p:cNvGrpSpPr>
            <p:nvPr/>
          </p:nvGrpSpPr>
          <p:grpSpPr bwMode="auto">
            <a:xfrm>
              <a:off x="-5976" y="0"/>
              <a:ext cx="1423296" cy="6858000"/>
              <a:chOff x="-5976" y="0"/>
              <a:chExt cx="1423296" cy="6858000"/>
            </a:xfrm>
          </p:grpSpPr>
          <p:pic>
            <p:nvPicPr>
              <p:cNvPr id="23557" name="Рисунок 5"/>
              <p:cNvPicPr>
                <a:picLocks noChangeAspect="1"/>
              </p:cNvPicPr>
              <p:nvPr/>
            </p:nvPicPr>
            <p:blipFill>
              <a:blip r:embed="rId2" cstate="print"/>
              <a:srcRect b="10556"/>
              <a:stretch>
                <a:fillRect/>
              </a:stretch>
            </p:blipFill>
            <p:spPr bwMode="auto">
              <a:xfrm>
                <a:off x="0" y="0"/>
                <a:ext cx="1417320" cy="6134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376065" y="6119813"/>
                <a:ext cx="0" cy="738187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552552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-5976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Прямоугольник 28"/>
            <p:cNvSpPr/>
            <p:nvPr/>
          </p:nvSpPr>
          <p:spPr>
            <a:xfrm>
              <a:off x="965102" y="5534025"/>
              <a:ext cx="452218" cy="150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24578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7287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РАЗЛИЧИЕ ОБРАЗОВАТЕЛЬНЫХ ПОДХОДОВ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438" y="2825750"/>
            <a:ext cx="10744200" cy="1630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Сложившееся дополнительное образование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dirty="0">
                <a:latin typeface="+mn-lt"/>
              </a:rPr>
              <a:t>позволяет индивидуальные образовательные запросы и заказы, но не умеет ставить задачи, выходящие за пределы массовых ожиданий; например, умеет хорошо учить английскому языку, но не умеет учить английской этике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5438" y="4529138"/>
            <a:ext cx="10912475" cy="1630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Открытое образование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заранее предполагает индивидуальные образовательные запросы и заказы и умеет адаптироваться под индивидуальную ситуацию ученика, его стартовые условия и ожидаемый образовательный результат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5438" y="1466850"/>
            <a:ext cx="10744200" cy="1249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800">
                <a:solidFill>
                  <a:srgbClr val="2E75B6"/>
                </a:solidFill>
                <a:latin typeface="Calibri" pitchFamily="34" charset="0"/>
              </a:rPr>
              <a:t>Массовое образование</a:t>
            </a:r>
            <a:r>
              <a:rPr lang="en-US" sz="2800">
                <a:solidFill>
                  <a:srgbClr val="2E75B6"/>
                </a:solidFill>
                <a:latin typeface="Calibri" pitchFamily="34" charset="0"/>
              </a:rPr>
              <a:t>|</a:t>
            </a:r>
            <a:r>
              <a:rPr lang="ru-RU" sz="2800">
                <a:solidFill>
                  <a:srgbClr val="222A35"/>
                </a:solidFill>
                <a:latin typeface="Calibri" pitchFamily="34" charset="0"/>
              </a:rPr>
              <a:t> </a:t>
            </a:r>
            <a:r>
              <a:rPr lang="ru-RU" sz="2400">
                <a:latin typeface="Calibri" pitchFamily="34" charset="0"/>
              </a:rPr>
              <a:t>строится по схеме «один вход–один выход»: единые условия готовности к образованию и единые требования к образовательным результатам</a:t>
            </a:r>
            <a:endParaRPr lang="ru-RU" sz="2400">
              <a:solidFill>
                <a:srgbClr val="222A35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25602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500188"/>
          </a:xfrm>
        </p:spPr>
        <p:txBody>
          <a:bodyPr/>
          <a:lstStyle/>
          <a:p>
            <a:pPr algn="r"/>
            <a:r>
              <a:rPr lang="ru-RU" sz="4400" smtClean="0">
                <a:solidFill>
                  <a:srgbClr val="00B0F0"/>
                </a:solidFill>
              </a:rPr>
              <a:t>ЗАДАЧИ ОТКРЫТОГО ОБРАЗОВАНИЯ</a:t>
            </a:r>
            <a:r>
              <a:rPr lang="ru-RU" sz="4800" smtClean="0">
                <a:solidFill>
                  <a:srgbClr val="00B0F0"/>
                </a:solidFill>
              </a:rPr>
              <a:t/>
            </a:r>
            <a:br>
              <a:rPr lang="ru-RU" sz="4800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5875" y="985838"/>
            <a:ext cx="120316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Особая образовательная задача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0050" y="2679700"/>
            <a:ext cx="10082213" cy="2103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ru-RU" sz="3200">
                <a:solidFill>
                  <a:srgbClr val="222A35"/>
                </a:solidFill>
                <a:latin typeface="Calibri" pitchFamily="34" charset="0"/>
              </a:rPr>
              <a:t>в базовую «техническую» технологию;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>
                <a:solidFill>
                  <a:srgbClr val="222A35"/>
                </a:solidFill>
                <a:latin typeface="Calibri" pitchFamily="34" charset="0"/>
              </a:rPr>
              <a:t>в новые гуманитарные технологии;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200">
                <a:solidFill>
                  <a:srgbClr val="222A35"/>
                </a:solidFill>
                <a:latin typeface="Calibri" pitchFamily="34" charset="0"/>
              </a:rPr>
              <a:t>и иные технологии самоопределения.</a:t>
            </a:r>
          </a:p>
          <a:p>
            <a:pPr marL="457200" indent="-457200"/>
            <a:endParaRPr lang="ru-RU" sz="3600">
              <a:solidFill>
                <a:srgbClr val="222A35"/>
              </a:solidFill>
              <a:latin typeface="Calibri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658938" y="2838450"/>
            <a:ext cx="14287" cy="127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15875" y="1682750"/>
            <a:ext cx="11031538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«протащить» ребёнка в другой технологический уклад, т.е. включить: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58938" y="4529138"/>
            <a:ext cx="10533062" cy="1446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Базовая задача Открытого образования –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оснащение ученика компетентностями, необходимыми для освоения платформы нового типа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26626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668463"/>
          </a:xfrm>
        </p:spPr>
        <p:txBody>
          <a:bodyPr/>
          <a:lstStyle/>
          <a:p>
            <a:pPr algn="r"/>
            <a:r>
              <a:rPr lang="ru-RU" sz="4400" smtClean="0">
                <a:solidFill>
                  <a:srgbClr val="00B0F0"/>
                </a:solidFill>
              </a:rPr>
              <a:t>ТРИ ТИПА ЗНАНИЙ О ЧЕЛОВЕКЕ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7488" y="941388"/>
            <a:ext cx="3686175" cy="3990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Г.П. Щедровицкий: выделял три типа знаний о человеке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        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[</a:t>
            </a: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что и является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          результатом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          трех видов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          деятельности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]</a:t>
            </a:r>
            <a:endParaRPr lang="ru-RU" sz="3200" dirty="0">
              <a:latin typeface="+mn-lt"/>
            </a:endParaRPr>
          </a:p>
        </p:txBody>
      </p:sp>
      <p:grpSp>
        <p:nvGrpSpPr>
          <p:cNvPr id="26628" name="Группа 13"/>
          <p:cNvGrpSpPr>
            <a:grpSpLocks/>
          </p:cNvGrpSpPr>
          <p:nvPr/>
        </p:nvGrpSpPr>
        <p:grpSpPr bwMode="auto">
          <a:xfrm>
            <a:off x="4148138" y="3814763"/>
            <a:ext cx="7302500" cy="2286000"/>
            <a:chOff x="913665" y="3214686"/>
            <a:chExt cx="7301673" cy="2286016"/>
          </a:xfrm>
        </p:grpSpPr>
        <p:sp>
          <p:nvSpPr>
            <p:cNvPr id="15" name="Овал 14"/>
            <p:cNvSpPr/>
            <p:nvPr/>
          </p:nvSpPr>
          <p:spPr>
            <a:xfrm>
              <a:off x="1751770" y="3214686"/>
              <a:ext cx="500005" cy="428628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4286720" y="3214686"/>
              <a:ext cx="500006" cy="428628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7072467" y="3214686"/>
              <a:ext cx="500005" cy="428628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427957" y="4000503"/>
              <a:ext cx="1144457" cy="428628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929573" y="4000503"/>
              <a:ext cx="1214299" cy="428628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786750" y="4000503"/>
              <a:ext cx="1142871" cy="428628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1142239" y="4643446"/>
              <a:ext cx="1715893" cy="785817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3643856" y="4714883"/>
              <a:ext cx="1714306" cy="785819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6501032" y="4714883"/>
              <a:ext cx="1714306" cy="785819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5" name="Прямая соединительная линия 24"/>
            <p:cNvCxnSpPr>
              <a:stCxn id="22" idx="2"/>
            </p:cNvCxnSpPr>
            <p:nvPr/>
          </p:nvCxnSpPr>
          <p:spPr>
            <a:xfrm flipH="1">
              <a:off x="913665" y="5037149"/>
              <a:ext cx="2285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H="1" flipV="1">
              <a:off x="913665" y="4230693"/>
              <a:ext cx="14285" cy="8064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>
              <a:endCxn id="19" idx="1"/>
            </p:cNvCxnSpPr>
            <p:nvPr/>
          </p:nvCxnSpPr>
          <p:spPr>
            <a:xfrm>
              <a:off x="927950" y="4214818"/>
              <a:ext cx="500006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19" idx="0"/>
              <a:endCxn id="15" idx="4"/>
            </p:cNvCxnSpPr>
            <p:nvPr/>
          </p:nvCxnSpPr>
          <p:spPr>
            <a:xfrm flipV="1">
              <a:off x="2000979" y="3643314"/>
              <a:ext cx="0" cy="3571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>
              <a:stCxn id="16" idx="4"/>
              <a:endCxn id="20" idx="0"/>
            </p:cNvCxnSpPr>
            <p:nvPr/>
          </p:nvCxnSpPr>
          <p:spPr>
            <a:xfrm rot="5400000">
              <a:off x="4358128" y="3822702"/>
              <a:ext cx="357191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Стрелка вниз 29"/>
            <p:cNvSpPr/>
            <p:nvPr/>
          </p:nvSpPr>
          <p:spPr>
            <a:xfrm>
              <a:off x="4429579" y="4429131"/>
              <a:ext cx="142859" cy="28575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31" name="Прямая со стрелкой 30"/>
            <p:cNvCxnSpPr>
              <a:stCxn id="24" idx="0"/>
              <a:endCxn id="21" idx="2"/>
            </p:cNvCxnSpPr>
            <p:nvPr/>
          </p:nvCxnSpPr>
          <p:spPr>
            <a:xfrm rot="5400000" flipH="1" flipV="1">
              <a:off x="7214515" y="4572802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Стрелка вверх 31"/>
            <p:cNvSpPr/>
            <p:nvPr/>
          </p:nvSpPr>
          <p:spPr>
            <a:xfrm>
              <a:off x="7286755" y="3643314"/>
              <a:ext cx="142859" cy="35718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cxnSp>
        <p:nvCxnSpPr>
          <p:cNvPr id="33" name="Прямая соединительная линия 32"/>
          <p:cNvCxnSpPr/>
          <p:nvPr/>
        </p:nvCxnSpPr>
        <p:spPr>
          <a:xfrm>
            <a:off x="161925" y="87313"/>
            <a:ext cx="0" cy="40401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30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4350" y="588963"/>
            <a:ext cx="7620000" cy="611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3" name="Прямая соединительная линия 42"/>
          <p:cNvCxnSpPr/>
          <p:nvPr/>
        </p:nvCxnSpPr>
        <p:spPr>
          <a:xfrm flipH="1">
            <a:off x="6551613" y="1668463"/>
            <a:ext cx="4762" cy="2003425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9364663" y="1668463"/>
            <a:ext cx="4762" cy="2003425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 flipV="1">
            <a:off x="4489450" y="2406650"/>
            <a:ext cx="6961188" cy="9525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 flipV="1">
            <a:off x="4489450" y="3136900"/>
            <a:ext cx="6961188" cy="9525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38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728788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00B0F0"/>
                </a:solidFill>
              </a:rPr>
              <a:t>ОТКРЫТОЕ ОБРАЗОВАТЕЛЬНОЕ ПРОСТРАНСТВО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sz="4400" dirty="0" smtClean="0"/>
              <a:t> 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9575" y="995363"/>
            <a:ext cx="121920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совокупность нелинейных условий, в которых могут происходить образовательные события (в том числе и не задуманные педагогом специально).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20800" y="3816350"/>
            <a:ext cx="10744200" cy="1187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правила социальных отношений, в рамках которых допускается и даже приветствуется, что ученик делает нечто, чего ещё не делал, обсуждает своё понимание и готов обсуждать с другими их понимание;</a:t>
            </a:r>
            <a:endParaRPr lang="ru-RU" sz="2000">
              <a:solidFill>
                <a:srgbClr val="222A35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20800" y="5167313"/>
            <a:ext cx="10531475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>
                <a:solidFill>
                  <a:srgbClr val="222A35"/>
                </a:solidFill>
                <a:latin typeface="Calibri" pitchFamily="34" charset="0"/>
              </a:rPr>
              <a:t>символические формы (языки описания), позволяющие обсуждать версии замысла действий и версии понимания.</a:t>
            </a:r>
            <a:endParaRPr lang="ru-RU" sz="3200">
              <a:solidFill>
                <a:srgbClr val="222A35"/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20800" y="2857500"/>
            <a:ext cx="10744200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основной тип деятельности, в котором возможны новые действия и новые понимания;</a:t>
            </a:r>
            <a:endParaRPr lang="ru-RU" sz="2400">
              <a:solidFill>
                <a:srgbClr val="222A35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20800" y="2384425"/>
            <a:ext cx="6359525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Должно включать в себя:</a:t>
            </a:r>
            <a:endParaRPr lang="ru-RU" sz="1600" dirty="0"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308100" y="2943225"/>
            <a:ext cx="12700" cy="6397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293813" y="4051300"/>
            <a:ext cx="14287" cy="6413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293813" y="5265738"/>
            <a:ext cx="14287" cy="6413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28674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7287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ЕДИНИЦЫ ОТКРЫТОГО ОБРАЗОВАНИЯ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438" y="2794000"/>
            <a:ext cx="11609387" cy="1630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Политетика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dirty="0">
                <a:latin typeface="+mn-lt"/>
              </a:rPr>
              <a:t>разворачивание всей полноты практики, представляющей осваиваемый объект. Необходимо вывести образовательное содержание «из классной комнаты», перейти от принципов педагогической имитации (дидактики) к реальности существования того или иного социокультурного объекта (</a:t>
            </a:r>
            <a:r>
              <a:rPr lang="ru-RU" sz="2400" dirty="0" err="1">
                <a:latin typeface="+mn-lt"/>
              </a:rPr>
              <a:t>политетики</a:t>
            </a:r>
            <a:r>
              <a:rPr lang="ru-RU" sz="2400" dirty="0">
                <a:latin typeface="+mn-lt"/>
              </a:rPr>
              <a:t>)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5438" y="4794250"/>
            <a:ext cx="11609387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Образовательная задача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отражает в своём содержании какую-либо реально существующую проблему, которая требует практического решения и делает проблему не просто фактом, а ситуацией, которая переживается как значимая для жизни ученика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5438" y="1531938"/>
            <a:ext cx="11466512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Самоопределение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dirty="0">
                <a:latin typeface="+mn-lt"/>
              </a:rPr>
              <a:t>как практика становления, связанная с конструированием возможных образов будущего, проектированием и планированием в нем своего пути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29698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668463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ОРГ.СТРУКТУРА ОТКРЫТОГО ОБРАЗОВАНИЯ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01613" y="1073150"/>
            <a:ext cx="0" cy="17049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1613" y="1211263"/>
            <a:ext cx="9323387" cy="1552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ru-RU" sz="2400">
                <a:solidFill>
                  <a:srgbClr val="8497B0"/>
                </a:solidFill>
                <a:latin typeface="Calibri" pitchFamily="34" charset="0"/>
              </a:rPr>
              <a:t>МОДУЛЬНЫЕ ОБРАЗОВАТЕЛЬНЫЕ ПРОГРАММЫ;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>
                <a:solidFill>
                  <a:srgbClr val="8497B0"/>
                </a:solidFill>
                <a:latin typeface="Calibri" pitchFamily="34" charset="0"/>
              </a:rPr>
              <a:t>И.О.С.;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>
                <a:solidFill>
                  <a:srgbClr val="8497B0"/>
                </a:solidFill>
                <a:latin typeface="Calibri" pitchFamily="34" charset="0"/>
              </a:rPr>
              <a:t>ВНЕШНЕЕ ОБРАЗОВАТЕЛЬНОЕ ПРОСТРАНСТВО.</a:t>
            </a:r>
          </a:p>
          <a:p>
            <a:pPr marL="342900" indent="-342900"/>
            <a:endParaRPr lang="ru-RU" sz="2400">
              <a:latin typeface="Calibri" pitchFamily="34" charset="0"/>
            </a:endParaRPr>
          </a:p>
        </p:txBody>
      </p:sp>
      <p:grpSp>
        <p:nvGrpSpPr>
          <p:cNvPr id="29701" name="Группа 18"/>
          <p:cNvGrpSpPr>
            <a:grpSpLocks/>
          </p:cNvGrpSpPr>
          <p:nvPr/>
        </p:nvGrpSpPr>
        <p:grpSpPr bwMode="auto">
          <a:xfrm>
            <a:off x="3978275" y="1211263"/>
            <a:ext cx="7000875" cy="4705350"/>
            <a:chOff x="2143108" y="2143116"/>
            <a:chExt cx="7000924" cy="4705133"/>
          </a:xfrm>
        </p:grpSpPr>
        <p:sp>
          <p:nvSpPr>
            <p:cNvPr id="20" name="Овал 19"/>
            <p:cNvSpPr/>
            <p:nvPr/>
          </p:nvSpPr>
          <p:spPr>
            <a:xfrm>
              <a:off x="2143108" y="4062314"/>
              <a:ext cx="3000396" cy="2785935"/>
            </a:xfrm>
            <a:prstGeom prst="ellips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accent1">
                      <a:lumMod val="50000"/>
                    </a:schemeClr>
                  </a:solidFill>
                </a:rPr>
                <a:t>Ведущий, эксперт, </a:t>
              </a:r>
              <a:r>
                <a:rPr lang="ru-RU" sz="2800" dirty="0" err="1">
                  <a:solidFill>
                    <a:schemeClr val="accent1">
                      <a:lumMod val="50000"/>
                    </a:schemeClr>
                  </a:solidFill>
                </a:rPr>
                <a:t>игротехник</a:t>
              </a:r>
              <a:endParaRPr lang="ru-RU" sz="2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1" name="Стрелка углом вверх 20"/>
            <p:cNvSpPr/>
            <p:nvPr/>
          </p:nvSpPr>
          <p:spPr>
            <a:xfrm>
              <a:off x="5143504" y="4143274"/>
              <a:ext cx="3286148" cy="1571553"/>
            </a:xfrm>
            <a:prstGeom prst="bentUpArrow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 err="1">
                  <a:solidFill>
                    <a:schemeClr val="tx2">
                      <a:lumMod val="75000"/>
                    </a:schemeClr>
                  </a:solidFill>
                </a:rPr>
                <a:t>Коуч-Тьютор-Тренер</a:t>
              </a:r>
              <a:endParaRPr lang="ru-RU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929455" y="2143116"/>
              <a:ext cx="2214577" cy="2000158"/>
            </a:xfrm>
            <a:prstGeom prst="rect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accent2">
                      <a:lumMod val="75000"/>
                    </a:schemeClr>
                  </a:solidFill>
                </a:rPr>
                <a:t>Образовательный навигатор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30722" name="Заголовок 1"/>
          <p:cNvSpPr>
            <a:spLocks noGrp="1"/>
          </p:cNvSpPr>
          <p:nvPr>
            <p:ph type="ctrTitle"/>
          </p:nvPr>
        </p:nvSpPr>
        <p:spPr>
          <a:xfrm>
            <a:off x="0" y="709613"/>
            <a:ext cx="12207875" cy="1668462"/>
          </a:xfrm>
        </p:spPr>
        <p:txBody>
          <a:bodyPr/>
          <a:lstStyle/>
          <a:p>
            <a:pPr algn="r"/>
            <a:r>
              <a:rPr lang="ru-RU" smtClean="0">
                <a:solidFill>
                  <a:srgbClr val="00B0F0"/>
                </a:solidFill>
              </a:rPr>
              <a:t>НОВЫЕ ПЕДАГОГИЧЕСКИЕ ПОЗИЦИИ</a:t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grpSp>
        <p:nvGrpSpPr>
          <p:cNvPr id="30723" name="Группа 1"/>
          <p:cNvGrpSpPr>
            <a:grpSpLocks/>
          </p:cNvGrpSpPr>
          <p:nvPr/>
        </p:nvGrpSpPr>
        <p:grpSpPr bwMode="auto">
          <a:xfrm>
            <a:off x="595313" y="1458913"/>
            <a:ext cx="12479337" cy="3678237"/>
            <a:chOff x="-16047" y="1586268"/>
            <a:chExt cx="12063667" cy="3678428"/>
          </a:xfrm>
        </p:grpSpPr>
        <p:sp>
          <p:nvSpPr>
            <p:cNvPr id="7" name="TextBox 6"/>
            <p:cNvSpPr txBox="1"/>
            <p:nvPr/>
          </p:nvSpPr>
          <p:spPr>
            <a:xfrm>
              <a:off x="-701" y="4502656"/>
              <a:ext cx="9979650" cy="7620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571500" indent="-571500">
                <a:buFont typeface="Wingdings" pitchFamily="2" charset="2"/>
                <a:buChar char="§"/>
              </a:pPr>
              <a:r>
                <a:rPr lang="ru-RU" sz="4400">
                  <a:solidFill>
                    <a:srgbClr val="8497B0"/>
                  </a:solidFill>
                  <a:latin typeface="Calibri" pitchFamily="34" charset="0"/>
                </a:rPr>
                <a:t>Менеджер образовательных программ.</a:t>
              </a:r>
              <a:r>
                <a:rPr lang="ru-RU" sz="4400">
                  <a:latin typeface="Calibri" pitchFamily="34" charset="0"/>
                </a:rPr>
                <a:t>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16047" y="3531056"/>
              <a:ext cx="12063667" cy="7620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571500" indent="-571500">
                <a:buFont typeface="Wingdings" pitchFamily="2" charset="2"/>
                <a:buChar char="§"/>
              </a:pPr>
              <a:r>
                <a:rPr lang="ru-RU" sz="4400">
                  <a:solidFill>
                    <a:srgbClr val="8497B0"/>
                  </a:solidFill>
                  <a:latin typeface="Calibri" pitchFamily="34" charset="0"/>
                </a:rPr>
                <a:t>Проектировщик образовательных программ;</a:t>
              </a:r>
              <a:r>
                <a:rPr lang="ru-RU" sz="4400">
                  <a:latin typeface="Calibri" pitchFamily="34" charset="0"/>
                </a:rPr>
                <a:t>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16047" y="2557868"/>
              <a:ext cx="9095707" cy="7620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571500" indent="-571500">
                <a:buFont typeface="Wingdings" pitchFamily="2" charset="2"/>
                <a:buChar char="§"/>
              </a:pPr>
              <a:r>
                <a:rPr lang="ru-RU" sz="4400">
                  <a:solidFill>
                    <a:srgbClr val="8497B0"/>
                  </a:solidFill>
                  <a:latin typeface="Calibri" pitchFamily="34" charset="0"/>
                </a:rPr>
                <a:t>Образовательный продюсер;</a:t>
              </a:r>
              <a:r>
                <a:rPr lang="ru-RU" sz="4400">
                  <a:latin typeface="Calibri" pitchFamily="34" charset="0"/>
                </a:rPr>
                <a:t>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16047" y="1586268"/>
              <a:ext cx="9095707" cy="7620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571500" indent="-571500">
                <a:buFont typeface="Wingdings" pitchFamily="2" charset="2"/>
                <a:buChar char="§"/>
              </a:pPr>
              <a:r>
                <a:rPr lang="ru-RU" sz="4400">
                  <a:solidFill>
                    <a:srgbClr val="8497B0"/>
                  </a:solidFill>
                  <a:latin typeface="Calibri" pitchFamily="34" charset="0"/>
                </a:rPr>
                <a:t>Образовательный навигатор;</a:t>
              </a:r>
              <a:endParaRPr lang="ru-RU" sz="4400">
                <a:latin typeface="Calibri" pitchFamily="34" charset="0"/>
              </a:endParaRPr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>
            <a:off x="595313" y="1411288"/>
            <a:ext cx="0" cy="4219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7638" y="1201738"/>
            <a:ext cx="9144000" cy="299085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Часть третья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Наполнение открытого образования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1746" name="Группа 29"/>
          <p:cNvGrpSpPr>
            <a:grpSpLocks/>
          </p:cNvGrpSpPr>
          <p:nvPr/>
        </p:nvGrpSpPr>
        <p:grpSpPr bwMode="auto">
          <a:xfrm>
            <a:off x="-6350" y="0"/>
            <a:ext cx="1423988" cy="6858000"/>
            <a:chOff x="-5976" y="0"/>
            <a:chExt cx="1423296" cy="6858000"/>
          </a:xfrm>
        </p:grpSpPr>
        <p:grpSp>
          <p:nvGrpSpPr>
            <p:cNvPr id="31747" name="Группа 27"/>
            <p:cNvGrpSpPr>
              <a:grpSpLocks/>
            </p:cNvGrpSpPr>
            <p:nvPr/>
          </p:nvGrpSpPr>
          <p:grpSpPr bwMode="auto">
            <a:xfrm>
              <a:off x="-5976" y="0"/>
              <a:ext cx="1423296" cy="6858000"/>
              <a:chOff x="-5976" y="0"/>
              <a:chExt cx="1423296" cy="6858000"/>
            </a:xfrm>
          </p:grpSpPr>
          <p:pic>
            <p:nvPicPr>
              <p:cNvPr id="31749" name="Рисунок 5"/>
              <p:cNvPicPr>
                <a:picLocks noChangeAspect="1"/>
              </p:cNvPicPr>
              <p:nvPr/>
            </p:nvPicPr>
            <p:blipFill>
              <a:blip r:embed="rId2" cstate="print"/>
              <a:srcRect b="10556"/>
              <a:stretch>
                <a:fillRect/>
              </a:stretch>
            </p:blipFill>
            <p:spPr bwMode="auto">
              <a:xfrm>
                <a:off x="0" y="0"/>
                <a:ext cx="1417320" cy="6134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376065" y="6119813"/>
                <a:ext cx="0" cy="738187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552552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-5976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Прямоугольник 28"/>
            <p:cNvSpPr/>
            <p:nvPr/>
          </p:nvSpPr>
          <p:spPr>
            <a:xfrm>
              <a:off x="965102" y="5534025"/>
              <a:ext cx="452218" cy="150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7638" y="1201738"/>
            <a:ext cx="9144000" cy="299085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Введение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Картина русского мира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4338" name="Группа 29"/>
          <p:cNvGrpSpPr>
            <a:grpSpLocks/>
          </p:cNvGrpSpPr>
          <p:nvPr/>
        </p:nvGrpSpPr>
        <p:grpSpPr bwMode="auto">
          <a:xfrm>
            <a:off x="-6350" y="0"/>
            <a:ext cx="1423988" cy="6858000"/>
            <a:chOff x="-5976" y="0"/>
            <a:chExt cx="1423296" cy="6858000"/>
          </a:xfrm>
        </p:grpSpPr>
        <p:grpSp>
          <p:nvGrpSpPr>
            <p:cNvPr id="14339" name="Группа 27"/>
            <p:cNvGrpSpPr>
              <a:grpSpLocks/>
            </p:cNvGrpSpPr>
            <p:nvPr/>
          </p:nvGrpSpPr>
          <p:grpSpPr bwMode="auto">
            <a:xfrm>
              <a:off x="-5976" y="0"/>
              <a:ext cx="1423296" cy="6858000"/>
              <a:chOff x="-5976" y="0"/>
              <a:chExt cx="1423296" cy="6858000"/>
            </a:xfrm>
          </p:grpSpPr>
          <p:pic>
            <p:nvPicPr>
              <p:cNvPr id="14341" name="Рисунок 5"/>
              <p:cNvPicPr>
                <a:picLocks noChangeAspect="1"/>
              </p:cNvPicPr>
              <p:nvPr/>
            </p:nvPicPr>
            <p:blipFill>
              <a:blip r:embed="rId2" cstate="print"/>
              <a:srcRect b="10556"/>
              <a:stretch>
                <a:fillRect/>
              </a:stretch>
            </p:blipFill>
            <p:spPr bwMode="auto">
              <a:xfrm>
                <a:off x="0" y="0"/>
                <a:ext cx="1417320" cy="6134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376065" y="6119813"/>
                <a:ext cx="0" cy="738187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552552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-5976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Прямоугольник 28"/>
            <p:cNvSpPr/>
            <p:nvPr/>
          </p:nvSpPr>
          <p:spPr>
            <a:xfrm>
              <a:off x="965102" y="5534025"/>
              <a:ext cx="452218" cy="150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32770" name="Заголовок 1"/>
          <p:cNvSpPr>
            <a:spLocks noGrp="1"/>
          </p:cNvSpPr>
          <p:nvPr>
            <p:ph type="ctrTitle"/>
          </p:nvPr>
        </p:nvSpPr>
        <p:spPr>
          <a:xfrm>
            <a:off x="0" y="-273050"/>
            <a:ext cx="12207875" cy="24018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ОБРАЗОВАТЕЛЬНАЯ ПРОГРАММА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8688" y="1290638"/>
            <a:ext cx="909637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как базовая единица организации </a:t>
            </a:r>
            <a:r>
              <a:rPr lang="ru-RU" sz="4400" dirty="0">
                <a:latin typeface="+mn-lt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8163" y="2435225"/>
            <a:ext cx="10482262" cy="1385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комплекс образовательных событий, объединённых единой тематикой и организационной формой, подразумевающих целостный образовательный результат для своего участника.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22288" y="2435225"/>
            <a:ext cx="15875" cy="16589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68688" y="4697413"/>
            <a:ext cx="934561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Содержание программ может определяться как приоритетами конкретных регионов, так и объективными возможностями конкретных учреждений и организаций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34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 l="61080" t="10971" b="25148"/>
          <a:stretch/>
        </p:blipFill>
        <p:spPr>
          <a:xfrm rot="10800000">
            <a:off x="-16049" y="2128231"/>
            <a:ext cx="439130" cy="4722945"/>
          </a:xfrm>
          <a:prstGeom prst="rect">
            <a:avLst/>
          </a:prstGeom>
        </p:spPr>
      </p:pic>
      <p:sp>
        <p:nvSpPr>
          <p:cNvPr id="33794" name="Заголовок 1"/>
          <p:cNvSpPr>
            <a:spLocks noGrp="1"/>
          </p:cNvSpPr>
          <p:nvPr>
            <p:ph type="ctrTitle"/>
          </p:nvPr>
        </p:nvSpPr>
        <p:spPr>
          <a:xfrm>
            <a:off x="0" y="-273050"/>
            <a:ext cx="12207875" cy="24018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ОСНОВНЫЕ СОДЕРЖАТЕЛЬНЫЕ НАПРАВЛЕНИЯ ПРОГРАММ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8163" y="2333625"/>
            <a:ext cx="11653837" cy="4486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Социальные технологии: включение школьников в создание новых форм организации социальной жизни;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Технологии культурной политики: включение школьников в создание новых культурных форм и в практики управления современными процессами средствами культуры;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Технологии регионального развития: формирование основ пространственного мышления и навыков работы с территориальными комплексами, посредством комплексного анализа развития российских регионов и территорий (региональные исследования, естественная и гуманитарная картография, разработка региональных программ, и т.д.);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Антропологические технологии: освоение школьниками практик развития Человека в различных аспектах — эмоциональном, физическом, волевом, духовном, интеллектуальном;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Технологии научного познания: включение школьников в практики научной работы как в практики наблюдения, описания, конструирования основных явлений окружающего мира;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Инженерные технологии: включение школьников в создание технических объектов, построенных по законам природы и обеспечивающих производство или быт (уклад);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Визуальные технологии: включение школьников в реализацию современных визуально-эстетических практик; освоение школьниками основных современных «экранных» технологий: видео, кино, телевидение, современное сценическое искусство, веб-дизайн и др.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54038" y="2128838"/>
            <a:ext cx="0" cy="47228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1228725"/>
            <a:ext cx="8723313" cy="1187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новые направления — связанные со сферами и типами человеческой деятельности, формирующими пространства возможностей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38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207875" cy="1733550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00B0F0"/>
                </a:solidFill>
              </a:rPr>
              <a:t>СОВРЕМЕННЫЕ ФОРМЫ ОТКРЫТОГО ОБРАЗОВАНИЯ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sz="4400" dirty="0" smtClean="0"/>
              <a:t> 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5875" y="1006475"/>
            <a:ext cx="12192000" cy="4789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Calibri Light"/>
              <a:buAutoNum type="arabicPeriod"/>
            </a:pPr>
            <a:r>
              <a:rPr lang="ru-RU" sz="2800">
                <a:solidFill>
                  <a:srgbClr val="1F4E79"/>
                </a:solidFill>
                <a:latin typeface="Calibri" pitchFamily="34" charset="0"/>
              </a:rPr>
              <a:t>Интенсивные модульные образовательные программы;</a:t>
            </a:r>
          </a:p>
          <a:p>
            <a:pPr marL="457200" indent="-457200">
              <a:buFont typeface="Calibri Light"/>
              <a:buAutoNum type="arabicPeriod"/>
            </a:pPr>
            <a:r>
              <a:rPr lang="ru-RU" sz="2800">
                <a:solidFill>
                  <a:srgbClr val="1F4E79"/>
                </a:solidFill>
                <a:latin typeface="Calibri" pitchFamily="34" charset="0"/>
              </a:rPr>
              <a:t>Программы летнего развивающего отдыха;</a:t>
            </a:r>
          </a:p>
          <a:p>
            <a:pPr marL="457200" indent="-457200">
              <a:buFont typeface="Calibri Light"/>
              <a:buAutoNum type="arabicPeriod"/>
            </a:pPr>
            <a:r>
              <a:rPr lang="ru-RU" sz="2800">
                <a:solidFill>
                  <a:srgbClr val="1F4E79"/>
                </a:solidFill>
                <a:latin typeface="Calibri" pitchFamily="34" charset="0"/>
              </a:rPr>
              <a:t>Компетентностные олимпиады;</a:t>
            </a:r>
          </a:p>
          <a:p>
            <a:pPr marL="457200" indent="-457200">
              <a:buFont typeface="Calibri Light"/>
              <a:buAutoNum type="arabicPeriod"/>
            </a:pPr>
            <a:r>
              <a:rPr lang="ru-RU" sz="2800">
                <a:solidFill>
                  <a:srgbClr val="1F4E79"/>
                </a:solidFill>
                <a:latin typeface="Calibri" pitchFamily="34" charset="0"/>
              </a:rPr>
              <a:t>Предметно-практические лаборатории и «полигоны»;</a:t>
            </a:r>
          </a:p>
          <a:p>
            <a:pPr marL="457200" indent="-457200">
              <a:buFont typeface="Calibri Light"/>
              <a:buAutoNum type="arabicPeriod"/>
            </a:pPr>
            <a:r>
              <a:rPr lang="ru-RU" sz="2800">
                <a:solidFill>
                  <a:srgbClr val="1F4E79"/>
                </a:solidFill>
                <a:latin typeface="Calibri" pitchFamily="34" charset="0"/>
              </a:rPr>
              <a:t>Элективные предметные и метапредметные курсы;</a:t>
            </a:r>
          </a:p>
          <a:p>
            <a:pPr marL="457200" indent="-457200">
              <a:buFont typeface="Calibri Light"/>
              <a:buAutoNum type="arabicPeriod"/>
            </a:pPr>
            <a:r>
              <a:rPr lang="ru-RU" sz="2800">
                <a:solidFill>
                  <a:srgbClr val="1F4E79"/>
                </a:solidFill>
                <a:latin typeface="Calibri" pitchFamily="34" charset="0"/>
              </a:rPr>
              <a:t>Дистанционные курсы;</a:t>
            </a:r>
          </a:p>
          <a:p>
            <a:pPr marL="457200" indent="-457200">
              <a:buFont typeface="Calibri Light"/>
              <a:buAutoNum type="arabicPeriod"/>
            </a:pPr>
            <a:r>
              <a:rPr lang="ru-RU" sz="2800">
                <a:solidFill>
                  <a:srgbClr val="1F4E79"/>
                </a:solidFill>
                <a:latin typeface="Calibri" pitchFamily="34" charset="0"/>
              </a:rPr>
              <a:t>Учебные командные проекты;</a:t>
            </a:r>
          </a:p>
          <a:p>
            <a:pPr marL="457200" indent="-457200">
              <a:buFont typeface="Calibri Light"/>
              <a:buAutoNum type="arabicPeriod"/>
            </a:pPr>
            <a:r>
              <a:rPr lang="ru-RU" sz="2800">
                <a:solidFill>
                  <a:srgbClr val="1F4E79"/>
                </a:solidFill>
                <a:latin typeface="Calibri" pitchFamily="34" charset="0"/>
              </a:rPr>
              <a:t>Развивающие и формирующие пространства;</a:t>
            </a:r>
          </a:p>
          <a:p>
            <a:pPr marL="457200" indent="-457200">
              <a:buFont typeface="Calibri Light"/>
              <a:buAutoNum type="arabicPeriod"/>
            </a:pPr>
            <a:r>
              <a:rPr lang="ru-RU" sz="2800">
                <a:solidFill>
                  <a:srgbClr val="1F4E79"/>
                </a:solidFill>
                <a:latin typeface="Calibri" pitchFamily="34" charset="0"/>
              </a:rPr>
              <a:t>Проблемные и деятельностные клубы;</a:t>
            </a:r>
          </a:p>
          <a:p>
            <a:pPr marL="457200" indent="-457200">
              <a:buFont typeface="Calibri Light"/>
              <a:buAutoNum type="arabicPeriod"/>
            </a:pPr>
            <a:r>
              <a:rPr lang="ru-RU" sz="2800">
                <a:solidFill>
                  <a:srgbClr val="1F4E79"/>
                </a:solidFill>
                <a:latin typeface="Calibri" pitchFamily="34" charset="0"/>
              </a:rPr>
              <a:t>Социальные тренинги;</a:t>
            </a:r>
          </a:p>
          <a:p>
            <a:pPr marL="457200" indent="-457200">
              <a:buFont typeface="Calibri Light"/>
              <a:buAutoNum type="arabicPeriod"/>
            </a:pPr>
            <a:r>
              <a:rPr lang="ru-RU" sz="2800">
                <a:solidFill>
                  <a:srgbClr val="1F4E79"/>
                </a:solidFill>
                <a:latin typeface="Calibri" pitchFamily="34" charset="0"/>
              </a:rPr>
              <a:t>Программы индивидуальной поддержки.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38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207875" cy="1733550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4800" dirty="0">
                <a:solidFill>
                  <a:srgbClr val="00B0F0"/>
                </a:solidFill>
              </a:rPr>
              <a:t>Институционально-организационные единицы дополнительного образования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sz="4400" dirty="0" smtClean="0"/>
              <a:t> 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5875" y="1006475"/>
            <a:ext cx="12192000" cy="4838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ru-RU" sz="2400">
                <a:solidFill>
                  <a:srgbClr val="2E75B6"/>
                </a:solidFill>
                <a:latin typeface="Calibri" pitchFamily="34" charset="0"/>
              </a:rPr>
              <a:t>институционализированное экспертное сообщество</a:t>
            </a:r>
            <a:r>
              <a:rPr lang="ru-RU" sz="2400">
                <a:solidFill>
                  <a:srgbClr val="222A35"/>
                </a:solidFill>
                <a:latin typeface="Calibri" pitchFamily="34" charset="0"/>
              </a:rPr>
              <a:t>, определяющее приоритеты для образовательных программ в соответствии с ситуацией региона и отрасли в нём;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400">
                <a:solidFill>
                  <a:srgbClr val="2E75B6"/>
                </a:solidFill>
                <a:latin typeface="Calibri" pitchFamily="34" charset="0"/>
              </a:rPr>
              <a:t>система открытых конкурсов </a:t>
            </a:r>
            <a:r>
              <a:rPr lang="ru-RU" sz="2400">
                <a:solidFill>
                  <a:srgbClr val="222A35"/>
                </a:solidFill>
                <a:latin typeface="Calibri" pitchFamily="34" charset="0"/>
              </a:rPr>
              <a:t>в которых определяются программы, получающие региональное финансирование и организационную поддержку;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400">
                <a:solidFill>
                  <a:srgbClr val="2E75B6"/>
                </a:solidFill>
                <a:latin typeface="Calibri" pitchFamily="34" charset="0"/>
              </a:rPr>
              <a:t>менеджерский центр</a:t>
            </a:r>
            <a:r>
              <a:rPr lang="ru-RU" sz="2400">
                <a:solidFill>
                  <a:srgbClr val="222A35"/>
                </a:solidFill>
                <a:latin typeface="Calibri" pitchFamily="34" charset="0"/>
              </a:rPr>
              <a:t>, осуществляющий координацию и консолидацию материальных, финансовых, кадровых и прочих ресурсов для осуществления образовательных программ;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400">
                <a:solidFill>
                  <a:srgbClr val="2E75B6"/>
                </a:solidFill>
                <a:latin typeface="Calibri" pitchFamily="34" charset="0"/>
              </a:rPr>
              <a:t>тьюторский центр</a:t>
            </a:r>
            <a:r>
              <a:rPr lang="ru-RU" sz="2400">
                <a:solidFill>
                  <a:srgbClr val="222A35"/>
                </a:solidFill>
                <a:latin typeface="Calibri" pitchFamily="34" charset="0"/>
              </a:rPr>
              <a:t>, обеспечивающий сопровождение образовательных программ специалистами по работе с индивидуальными образовательными траекториями учеников;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400">
                <a:solidFill>
                  <a:srgbClr val="2E75B6"/>
                </a:solidFill>
                <a:latin typeface="Calibri" pitchFamily="34" charset="0"/>
              </a:rPr>
              <a:t>краткосрочные кадровые школы</a:t>
            </a:r>
            <a:r>
              <a:rPr lang="ru-RU" sz="2400">
                <a:solidFill>
                  <a:srgbClr val="222A35"/>
                </a:solidFill>
                <a:latin typeface="Calibri" pitchFamily="34" charset="0"/>
              </a:rPr>
              <a:t>, обеспечивающие подготовку кадров (как действующих, так и кадрового резерва) к работе в ситуации открытого и деятельностного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34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 l="61080" t="10971" b="25148"/>
          <a:stretch/>
        </p:blipFill>
        <p:spPr>
          <a:xfrm rot="10800000">
            <a:off x="-16049" y="2128231"/>
            <a:ext cx="439130" cy="4722945"/>
          </a:xfrm>
          <a:prstGeom prst="rect">
            <a:avLst/>
          </a:prstGeom>
        </p:spPr>
      </p:pic>
      <p:sp>
        <p:nvSpPr>
          <p:cNvPr id="36866" name="Заголовок 1"/>
          <p:cNvSpPr>
            <a:spLocks noGrp="1"/>
          </p:cNvSpPr>
          <p:nvPr>
            <p:ph type="ctrTitle"/>
          </p:nvPr>
        </p:nvSpPr>
        <p:spPr>
          <a:xfrm>
            <a:off x="0" y="-273050"/>
            <a:ext cx="12207875" cy="2143125"/>
          </a:xfrm>
        </p:spPr>
        <p:txBody>
          <a:bodyPr/>
          <a:lstStyle/>
          <a:p>
            <a:pPr algn="r"/>
            <a:r>
              <a:rPr lang="ru-RU" sz="4400" smtClean="0">
                <a:solidFill>
                  <a:srgbClr val="00B0F0"/>
                </a:solidFill>
              </a:rPr>
              <a:t>ЗАДАЧИ УПРАВЛЕНИЯ ОТКРЫТЫМ ОБРАЗОВАНИЕМ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4038" y="2316163"/>
            <a:ext cx="11653837" cy="466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2000">
                <a:solidFill>
                  <a:srgbClr val="222A35"/>
                </a:solidFill>
                <a:latin typeface="Calibri" pitchFamily="34" charset="0"/>
              </a:rPr>
              <a:t>Обеспечить нормирование новых деятельностных форм дополнительного образования — как на уровне форм, механизмов, методов реализации, так и на уровне организационного порядка реализации этих форм;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>
                <a:latin typeface="Calibri" pitchFamily="34" charset="0"/>
              </a:rPr>
              <a:t>Обеспечить гибкое финансовое обеспечение деятельностных форм дополнительного образования, реализуемых негосударственными структурами</a:t>
            </a:r>
            <a:r>
              <a:rPr lang="ru-RU" sz="2000">
                <a:solidFill>
                  <a:srgbClr val="222A35"/>
                </a:solidFill>
                <a:latin typeface="Calibri" pitchFamily="34" charset="0"/>
              </a:rPr>
              <a:t>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>
                <a:latin typeface="Calibri" pitchFamily="34" charset="0"/>
              </a:rPr>
              <a:t>Создать и далее поддерживать организационно-управленческие механизмы обеспечения реализации новых форм дополнительного образования как единой структуры, в частности — механизмы, за счёт которых, можно обеспечить содержательную связь между разными образовательными проектами</a:t>
            </a:r>
            <a:r>
              <a:rPr lang="ru-RU" sz="2000">
                <a:solidFill>
                  <a:srgbClr val="222A35"/>
                </a:solidFill>
                <a:latin typeface="Calibri" pitchFamily="34" charset="0"/>
              </a:rPr>
              <a:t>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>
                <a:latin typeface="Calibri" pitchFamily="34" charset="0"/>
              </a:rPr>
              <a:t>Сформировать и обеспечить функционирование системы оценивания в деятельностных образовательных формах, а также обеспечить конвертацию этих оценок в итоговые аттестационные баллы</a:t>
            </a:r>
            <a:r>
              <a:rPr lang="ru-RU" sz="2000">
                <a:solidFill>
                  <a:srgbClr val="222A35"/>
                </a:solidFill>
                <a:latin typeface="Calibri" pitchFamily="34" charset="0"/>
              </a:rPr>
              <a:t>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>
                <a:solidFill>
                  <a:srgbClr val="222A35"/>
                </a:solidFill>
                <a:latin typeface="Calibri" pitchFamily="34" charset="0"/>
              </a:rPr>
              <a:t>Обеспечить методическое оформление и, в ряде случаев, доработку и усиление тех деятельностных программ дополнительного образования, которые складываются стихийно и изначально выполняют не прямо образовательные функции.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54038" y="2128838"/>
            <a:ext cx="0" cy="47228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69" name="TextBox 12"/>
          <p:cNvSpPr txBox="1">
            <a:spLocks noChangeArrowheads="1"/>
          </p:cNvSpPr>
          <p:nvPr/>
        </p:nvSpPr>
        <p:spPr bwMode="auto">
          <a:xfrm>
            <a:off x="0" y="612775"/>
            <a:ext cx="82454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Перечисленные задачи касаются, прежде всего, уже сложившихся форм и структур «неформального» образования — их привязки к государству и его приоритетам, приведения их в единую систему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7638" y="1201738"/>
            <a:ext cx="9144000" cy="299085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Наши проекты и примеры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7890" name="Группа 29"/>
          <p:cNvGrpSpPr>
            <a:grpSpLocks/>
          </p:cNvGrpSpPr>
          <p:nvPr/>
        </p:nvGrpSpPr>
        <p:grpSpPr bwMode="auto">
          <a:xfrm>
            <a:off x="-6350" y="0"/>
            <a:ext cx="1423988" cy="6858000"/>
            <a:chOff x="-5976" y="0"/>
            <a:chExt cx="1423296" cy="6858000"/>
          </a:xfrm>
        </p:grpSpPr>
        <p:grpSp>
          <p:nvGrpSpPr>
            <p:cNvPr id="37891" name="Группа 27"/>
            <p:cNvGrpSpPr>
              <a:grpSpLocks/>
            </p:cNvGrpSpPr>
            <p:nvPr/>
          </p:nvGrpSpPr>
          <p:grpSpPr bwMode="auto">
            <a:xfrm>
              <a:off x="-5976" y="0"/>
              <a:ext cx="1423296" cy="6858000"/>
              <a:chOff x="-5976" y="0"/>
              <a:chExt cx="1423296" cy="6858000"/>
            </a:xfrm>
          </p:grpSpPr>
          <p:pic>
            <p:nvPicPr>
              <p:cNvPr id="37893" name="Рисунок 5"/>
              <p:cNvPicPr>
                <a:picLocks noChangeAspect="1"/>
              </p:cNvPicPr>
              <p:nvPr/>
            </p:nvPicPr>
            <p:blipFill>
              <a:blip r:embed="rId2" cstate="print"/>
              <a:srcRect b="10556"/>
              <a:stretch>
                <a:fillRect/>
              </a:stretch>
            </p:blipFill>
            <p:spPr bwMode="auto">
              <a:xfrm>
                <a:off x="0" y="0"/>
                <a:ext cx="1417320" cy="6134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376065" y="6119813"/>
                <a:ext cx="0" cy="738187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552552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-5976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Прямоугольник 28"/>
            <p:cNvSpPr/>
            <p:nvPr/>
          </p:nvSpPr>
          <p:spPr>
            <a:xfrm>
              <a:off x="965102" y="5534025"/>
              <a:ext cx="452218" cy="150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38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207875" cy="1733550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00B0F0"/>
                </a:solidFill>
              </a:rPr>
              <a:t>ПРИМЕРЫ ОТКРЫТЫХ ОБРАЗОВАТЕЛЬНЫХ ПРОГРАММ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sz="4400" dirty="0" smtClean="0"/>
              <a:t> 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75" y="228600"/>
            <a:ext cx="12192000" cy="6070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lnSpc>
                <a:spcPct val="200000"/>
              </a:lnSpc>
              <a:buFont typeface="Calibri Light"/>
              <a:buAutoNum type="arabicPeriod"/>
            </a:pPr>
            <a:r>
              <a:rPr lang="ru-RU" sz="2800">
                <a:solidFill>
                  <a:srgbClr val="1F4E79"/>
                </a:solidFill>
                <a:latin typeface="Calibri" pitchFamily="34" charset="0"/>
              </a:rPr>
              <a:t>Управление: профессия, общество, мышление;</a:t>
            </a:r>
          </a:p>
          <a:p>
            <a:pPr marL="457200" indent="-457200">
              <a:lnSpc>
                <a:spcPct val="200000"/>
              </a:lnSpc>
              <a:buFont typeface="Calibri Light"/>
              <a:buAutoNum type="arabicPeriod"/>
            </a:pPr>
            <a:r>
              <a:rPr lang="ru-RU" sz="2800">
                <a:solidFill>
                  <a:srgbClr val="1F4E79"/>
                </a:solidFill>
                <a:latin typeface="Calibri" pitchFamily="34" charset="0"/>
              </a:rPr>
              <a:t>Проектирование: исследование, организация, творчество;</a:t>
            </a:r>
          </a:p>
          <a:p>
            <a:pPr marL="457200" indent="-457200">
              <a:lnSpc>
                <a:spcPct val="200000"/>
              </a:lnSpc>
              <a:buFont typeface="Calibri Light"/>
              <a:buAutoNum type="arabicPeriod"/>
            </a:pPr>
            <a:r>
              <a:rPr lang="ru-RU" sz="2800">
                <a:solidFill>
                  <a:srgbClr val="1F4E79"/>
                </a:solidFill>
                <a:latin typeface="Calibri" pitchFamily="34" charset="0"/>
              </a:rPr>
              <a:t>Тренинг самоорганизации и самоуправления «Настоящее будущее»;</a:t>
            </a:r>
          </a:p>
          <a:p>
            <a:pPr marL="457200" indent="-457200">
              <a:lnSpc>
                <a:spcPct val="200000"/>
              </a:lnSpc>
              <a:buFont typeface="Calibri Light"/>
              <a:buAutoNum type="arabicPeriod"/>
            </a:pPr>
            <a:r>
              <a:rPr lang="ru-RU" sz="2800">
                <a:solidFill>
                  <a:srgbClr val="1F4E79"/>
                </a:solidFill>
                <a:latin typeface="Calibri" pitchFamily="34" charset="0"/>
              </a:rPr>
              <a:t>Гуманитарная физика: конструирование картины мира;</a:t>
            </a:r>
          </a:p>
          <a:p>
            <a:pPr marL="457200" indent="-457200">
              <a:lnSpc>
                <a:spcPct val="200000"/>
              </a:lnSpc>
              <a:buFont typeface="Calibri Light"/>
              <a:buAutoNum type="arabicPeriod"/>
            </a:pPr>
            <a:r>
              <a:rPr lang="ru-RU" sz="2800">
                <a:solidFill>
                  <a:srgbClr val="1F4E79"/>
                </a:solidFill>
                <a:latin typeface="Calibri" pitchFamily="34" charset="0"/>
              </a:rPr>
              <a:t>Геоэкономика, геополитика, геокультура: конструирование карты мира;</a:t>
            </a:r>
          </a:p>
          <a:p>
            <a:pPr marL="457200" indent="-457200">
              <a:lnSpc>
                <a:spcPct val="200000"/>
              </a:lnSpc>
              <a:buFont typeface="Calibri Light"/>
              <a:buAutoNum type="arabicPeriod"/>
            </a:pPr>
            <a:r>
              <a:rPr lang="ru-RU" sz="2800">
                <a:solidFill>
                  <a:srgbClr val="1F4E79"/>
                </a:solidFill>
                <a:latin typeface="Calibri" pitchFamily="34" charset="0"/>
              </a:rPr>
              <a:t>Практическая история: конструирование динамики мира;</a:t>
            </a:r>
          </a:p>
          <a:p>
            <a:pPr marL="457200" indent="-457200">
              <a:lnSpc>
                <a:spcPct val="200000"/>
              </a:lnSpc>
              <a:buFont typeface="Calibri Light"/>
              <a:buAutoNum type="arabicPeriod"/>
            </a:pPr>
            <a:r>
              <a:rPr lang="ru-RU" sz="2800">
                <a:solidFill>
                  <a:srgbClr val="1F4E79"/>
                </a:solidFill>
                <a:latin typeface="Calibri" pitchFamily="34" charset="0"/>
              </a:rPr>
              <a:t>Школа инженерной культуры.</a:t>
            </a:r>
            <a:endParaRPr lang="ru-RU" sz="2000">
              <a:solidFill>
                <a:srgbClr val="1F4E7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39938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207875" cy="140493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ПРОЕКТЫ ОТКРЫТОГО ОБРАЗОВАНИЯ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703263"/>
            <a:ext cx="12534900" cy="7032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84150" indent="-184150">
              <a:buFont typeface="Wingdings" pitchFamily="2" charset="2"/>
              <a:buChar char="§"/>
            </a:pPr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Программы развития региональных систем дополнительного образования (ХМАО, Красноярский край) и Федеральный проект модернизации системы дополнительного образования детей до 2020 г.;</a:t>
            </a:r>
          </a:p>
          <a:p>
            <a:pPr marL="184150" indent="-184150">
              <a:buFont typeface="Wingdings" pitchFamily="2" charset="2"/>
              <a:buChar char="§"/>
            </a:pPr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 Сеть школ и проектов Гильдии Открытого   образования;</a:t>
            </a:r>
          </a:p>
          <a:p>
            <a:pPr marL="184150" indent="-184150">
              <a:buFont typeface="Wingdings" pitchFamily="2" charset="2"/>
              <a:buChar char="§"/>
            </a:pPr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Школа Сколково (Чебоксары);</a:t>
            </a:r>
          </a:p>
          <a:p>
            <a:pPr marL="184150" indent="-184150">
              <a:buFont typeface="Wingdings" pitchFamily="2" charset="2"/>
              <a:buChar char="§"/>
            </a:pPr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Открытый Университет – Школа Гуманитарного Образования;</a:t>
            </a:r>
          </a:p>
          <a:p>
            <a:pPr marL="184150" indent="-184150">
              <a:buFont typeface="Wingdings" pitchFamily="2" charset="2"/>
              <a:buChar char="§"/>
            </a:pPr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Российская Компетентностная Олимпиада;</a:t>
            </a:r>
          </a:p>
          <a:p>
            <a:pPr marL="184150" indent="-184150">
              <a:buFont typeface="Wingdings" pitchFamily="2" charset="2"/>
              <a:buChar char="§"/>
            </a:pPr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 Электронный журнал «Открытое образование и гуманитарные технологии»;</a:t>
            </a:r>
          </a:p>
          <a:p>
            <a:pPr marL="184150" indent="-184150">
              <a:buFont typeface="Wingdings" pitchFamily="2" charset="2"/>
              <a:buChar char="§"/>
            </a:pPr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 Интеракториум «Марс-Тефо»;</a:t>
            </a:r>
          </a:p>
          <a:p>
            <a:pPr marL="184150" indent="-184150">
              <a:buFont typeface="Wingdings" pitchFamily="2" charset="2"/>
              <a:buChar char="§"/>
            </a:pPr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Летние стратегические игры, 500 человек в год; </a:t>
            </a:r>
          </a:p>
          <a:p>
            <a:pPr marL="184150" indent="-184150">
              <a:buFont typeface="Wingdings" pitchFamily="2" charset="2"/>
              <a:buChar char="§"/>
            </a:pPr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ГИС «География человеческих перспектив. Новая география мира», 500 человек в год;</a:t>
            </a:r>
          </a:p>
          <a:p>
            <a:pPr marL="184150" indent="-184150">
              <a:buFont typeface="Wingdings" pitchFamily="2" charset="2"/>
              <a:buChar char="§"/>
            </a:pPr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Компетентностные олимпиады;</a:t>
            </a:r>
          </a:p>
          <a:p>
            <a:pPr marL="184150" indent="-184150">
              <a:buFont typeface="Wingdings" pitchFamily="2" charset="2"/>
              <a:buChar char="§"/>
            </a:pPr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Организационно-управленческая образовательная программа «Поколение 21», 15 тыс. человек в год;</a:t>
            </a:r>
          </a:p>
          <a:p>
            <a:pPr marL="184150" indent="-184150">
              <a:buFont typeface="Wingdings" pitchFamily="2" charset="2"/>
              <a:buChar char="§"/>
            </a:pPr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Опыты персонального тьюторского сопровождения; Эксперементальные площадки ФИРО.</a:t>
            </a:r>
          </a:p>
          <a:p>
            <a:pPr marL="184150" indent="-184150">
              <a:buFont typeface="Wingdings" pitchFamily="2" charset="2"/>
              <a:buChar char="§"/>
            </a:pPr>
            <a:endParaRPr lang="ru-RU" sz="2000">
              <a:solidFill>
                <a:srgbClr val="1F4E79"/>
              </a:solidFill>
              <a:latin typeface="Calibri" pitchFamily="34" charset="0"/>
            </a:endParaRPr>
          </a:p>
          <a:p>
            <a:pPr marL="184150" indent="-184150">
              <a:buFont typeface="Wingdings" pitchFamily="2" charset="2"/>
              <a:buChar char="§"/>
            </a:pPr>
            <a:endParaRPr lang="ru-RU" sz="2000">
              <a:solidFill>
                <a:srgbClr val="1F4E79"/>
              </a:solidFill>
              <a:latin typeface="Calibri" pitchFamily="34" charset="0"/>
            </a:endParaRPr>
          </a:p>
          <a:p>
            <a:pPr marL="184150" indent="-184150">
              <a:buFont typeface="Wingdings" pitchFamily="2" charset="2"/>
              <a:buChar char="§"/>
            </a:pPr>
            <a:endParaRPr lang="ru-RU" sz="2800">
              <a:solidFill>
                <a:srgbClr val="1F4E79"/>
              </a:solidFill>
              <a:latin typeface="Calibri" pitchFamily="34" charset="0"/>
            </a:endParaRPr>
          </a:p>
          <a:p>
            <a:pPr marL="184150" indent="-184150">
              <a:buFont typeface="Calibri Light"/>
              <a:buAutoNum type="arabicPeriod"/>
            </a:pPr>
            <a:endParaRPr lang="ru-RU" sz="2800">
              <a:solidFill>
                <a:srgbClr val="1F4E7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7638" y="1201738"/>
            <a:ext cx="9144000" cy="299085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Часть третья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Компетентностные практики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0962" name="Группа 29"/>
          <p:cNvGrpSpPr>
            <a:grpSpLocks/>
          </p:cNvGrpSpPr>
          <p:nvPr/>
        </p:nvGrpSpPr>
        <p:grpSpPr bwMode="auto">
          <a:xfrm>
            <a:off x="-6350" y="0"/>
            <a:ext cx="1423988" cy="6858000"/>
            <a:chOff x="-5976" y="0"/>
            <a:chExt cx="1423296" cy="6858000"/>
          </a:xfrm>
        </p:grpSpPr>
        <p:grpSp>
          <p:nvGrpSpPr>
            <p:cNvPr id="40963" name="Группа 27"/>
            <p:cNvGrpSpPr>
              <a:grpSpLocks/>
            </p:cNvGrpSpPr>
            <p:nvPr/>
          </p:nvGrpSpPr>
          <p:grpSpPr bwMode="auto">
            <a:xfrm>
              <a:off x="-5976" y="0"/>
              <a:ext cx="1423296" cy="6858000"/>
              <a:chOff x="-5976" y="0"/>
              <a:chExt cx="1423296" cy="6858000"/>
            </a:xfrm>
          </p:grpSpPr>
          <p:pic>
            <p:nvPicPr>
              <p:cNvPr id="40965" name="Рисунок 5"/>
              <p:cNvPicPr>
                <a:picLocks noChangeAspect="1"/>
              </p:cNvPicPr>
              <p:nvPr/>
            </p:nvPicPr>
            <p:blipFill>
              <a:blip r:embed="rId2" cstate="print"/>
              <a:srcRect b="10556"/>
              <a:stretch>
                <a:fillRect/>
              </a:stretch>
            </p:blipFill>
            <p:spPr bwMode="auto">
              <a:xfrm>
                <a:off x="0" y="0"/>
                <a:ext cx="1417320" cy="6134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376065" y="6119813"/>
                <a:ext cx="0" cy="738187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552552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-5976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Прямоугольник 28"/>
            <p:cNvSpPr/>
            <p:nvPr/>
          </p:nvSpPr>
          <p:spPr>
            <a:xfrm>
              <a:off x="965102" y="5534025"/>
              <a:ext cx="452218" cy="150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41986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7287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КОМПОНЕНТЫ КОМПЕТЕНТНОСТИ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5875" y="1554163"/>
            <a:ext cx="11995150" cy="944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3200">
                <a:solidFill>
                  <a:srgbClr val="333F50"/>
                </a:solidFill>
                <a:latin typeface="Calibri" pitchFamily="34" charset="0"/>
              </a:rPr>
              <a:t>Компетентность характеризуется двумя аспектами:</a:t>
            </a:r>
            <a:r>
              <a:rPr lang="ru-RU" sz="2400">
                <a:latin typeface="Calibri" pitchFamily="34" charset="0"/>
              </a:rPr>
              <a:t/>
            </a:r>
            <a:br>
              <a:rPr lang="ru-RU" sz="2400">
                <a:latin typeface="Calibri" pitchFamily="34" charset="0"/>
              </a:rPr>
            </a:br>
            <a:endParaRPr lang="ru-RU" sz="240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6050" y="2724150"/>
            <a:ext cx="107442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Способность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владение способом деятельности, а в развитой форме — порождение способов в соответствии с конкретными ситуациями и задачами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368425" y="2836863"/>
            <a:ext cx="15875" cy="13001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384300" y="4327525"/>
            <a:ext cx="15875" cy="1298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16050" y="4137025"/>
            <a:ext cx="10912475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Готовность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экзистенциальная характеристика, интегрирующая в себя волю, способность ставить и удерживать цель, психофизический базис, позволяющий начинать действовать и стремиться к достижению цели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7287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РУССКИЙ МИР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103313"/>
            <a:ext cx="11787188" cy="1554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3200">
                <a:solidFill>
                  <a:srgbClr val="1F4E79"/>
                </a:solidFill>
                <a:latin typeface="Calibri" pitchFamily="34" charset="0"/>
              </a:rPr>
              <a:t>Страна, позиционирующая себя на мировой карте не как объект, а как субъект мировых отношений, может делать это в трёх рамках</a:t>
            </a:r>
            <a:r>
              <a:rPr lang="ru-RU" sz="3200">
                <a:solidFill>
                  <a:srgbClr val="2E75B6"/>
                </a:solidFill>
                <a:latin typeface="Calibri" pitchFamily="34" charset="0"/>
              </a:rPr>
              <a:t>:</a:t>
            </a:r>
            <a:endParaRPr lang="ru-RU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438" y="3694113"/>
            <a:ext cx="10744200" cy="884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800">
                <a:solidFill>
                  <a:srgbClr val="2E75B6"/>
                </a:solidFill>
                <a:latin typeface="Calibri" pitchFamily="34" charset="0"/>
              </a:rPr>
              <a:t>Геоэкономика</a:t>
            </a:r>
            <a:r>
              <a:rPr lang="en-US" sz="2800">
                <a:solidFill>
                  <a:srgbClr val="2E75B6"/>
                </a:solidFill>
                <a:latin typeface="Calibri" pitchFamily="34" charset="0"/>
              </a:rPr>
              <a:t>|</a:t>
            </a:r>
            <a:r>
              <a:rPr lang="ru-RU" sz="2800">
                <a:solidFill>
                  <a:srgbClr val="222A35"/>
                </a:solidFill>
                <a:latin typeface="Calibri" pitchFamily="34" charset="0"/>
              </a:rPr>
              <a:t> </a:t>
            </a:r>
            <a:r>
              <a:rPr lang="ru-RU" sz="2400">
                <a:latin typeface="Calibri" pitchFamily="34" charset="0"/>
              </a:rPr>
              <a:t>обозначение уникальных ресурсов и производственных технологий в мировых экономических цепочках;</a:t>
            </a:r>
            <a:endParaRPr lang="ru-RU" sz="2000">
              <a:solidFill>
                <a:srgbClr val="222A35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5438" y="4813300"/>
            <a:ext cx="10912475" cy="1249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800">
                <a:solidFill>
                  <a:srgbClr val="2E75B6"/>
                </a:solidFill>
                <a:latin typeface="Calibri" pitchFamily="34" charset="0"/>
              </a:rPr>
              <a:t>Геокультура</a:t>
            </a:r>
            <a:r>
              <a:rPr lang="en-US" sz="2800">
                <a:solidFill>
                  <a:srgbClr val="2E75B6"/>
                </a:solidFill>
                <a:latin typeface="Calibri" pitchFamily="34" charset="0"/>
              </a:rPr>
              <a:t>|</a:t>
            </a:r>
            <a:r>
              <a:rPr lang="ru-RU" sz="2800">
                <a:solidFill>
                  <a:srgbClr val="222A35"/>
                </a:solidFill>
                <a:latin typeface="Calibri" pitchFamily="34" charset="0"/>
              </a:rPr>
              <a:t> </a:t>
            </a:r>
            <a:r>
              <a:rPr lang="ru-RU" sz="2400">
                <a:solidFill>
                  <a:srgbClr val="222A35"/>
                </a:solidFill>
                <a:latin typeface="Calibri" pitchFamily="34" charset="0"/>
              </a:rPr>
              <a:t>обозначение уникальной идентичности и уникальных технологий работы с идентичностью, развития человеческого потенциала и его капитализации.</a:t>
            </a:r>
            <a:endParaRPr lang="ru-RU" sz="3200">
              <a:solidFill>
                <a:srgbClr val="222A35"/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5438" y="2566988"/>
            <a:ext cx="10744200" cy="884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800">
                <a:solidFill>
                  <a:srgbClr val="2E75B6"/>
                </a:solidFill>
                <a:latin typeface="Calibri" pitchFamily="34" charset="0"/>
              </a:rPr>
              <a:t>Геополитика</a:t>
            </a:r>
            <a:r>
              <a:rPr lang="en-US" sz="2800">
                <a:solidFill>
                  <a:srgbClr val="2E75B6"/>
                </a:solidFill>
                <a:latin typeface="Calibri" pitchFamily="34" charset="0"/>
              </a:rPr>
              <a:t>|</a:t>
            </a:r>
            <a:r>
              <a:rPr lang="ru-RU" sz="2800">
                <a:solidFill>
                  <a:srgbClr val="222A35"/>
                </a:solidFill>
                <a:latin typeface="Calibri" pitchFamily="34" charset="0"/>
              </a:rPr>
              <a:t> </a:t>
            </a:r>
            <a:r>
              <a:rPr lang="ru-RU" sz="2400">
                <a:latin typeface="Calibri" pitchFamily="34" charset="0"/>
              </a:rPr>
              <a:t>обозначение своих территорий и недопущение действий иных стран как субъектов на этих территориях;</a:t>
            </a:r>
            <a:endParaRPr lang="ru-RU" sz="2400">
              <a:solidFill>
                <a:srgbClr val="222A35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43010" name="Заголовок 1"/>
          <p:cNvSpPr>
            <a:spLocks noGrp="1"/>
          </p:cNvSpPr>
          <p:nvPr>
            <p:ph type="ctrTitle"/>
          </p:nvPr>
        </p:nvSpPr>
        <p:spPr>
          <a:xfrm>
            <a:off x="0" y="-273050"/>
            <a:ext cx="12207875" cy="24018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Компетентностная практика в образовании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5988" y="1331913"/>
            <a:ext cx="9094787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направлена на </a:t>
            </a:r>
            <a:r>
              <a:rPr lang="ru-RU" sz="4400" dirty="0">
                <a:latin typeface="+mn-lt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5988" y="2128838"/>
            <a:ext cx="10482262" cy="2740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системное представление учебного предмета;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его соотношение со смежными учебными предметами;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возможность конструирования необходимых средств-инструментов как новых предметностей;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употребление этих инструментов в неопределенной ситуации;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антропологическая организация по схеме: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поведение          мобильность           идентичность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915988" y="2268538"/>
            <a:ext cx="0" cy="20653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52975" y="5072063"/>
            <a:ext cx="9344025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Для нас это и есть практика открытого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образования</a:t>
            </a:r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2720975" y="4492625"/>
            <a:ext cx="582613" cy="28733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5573713" y="4492625"/>
            <a:ext cx="582612" cy="28733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38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187450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4800" dirty="0">
                <a:solidFill>
                  <a:srgbClr val="00B0F0"/>
                </a:solidFill>
              </a:rPr>
              <a:t>Стратификация и компетентностная организация </a:t>
            </a:r>
            <a:r>
              <a:rPr lang="ru-RU" sz="4800" dirty="0" smtClean="0">
                <a:solidFill>
                  <a:srgbClr val="00B0F0"/>
                </a:solidFill>
              </a:rPr>
              <a:t>образования</a:t>
            </a:r>
            <a:r>
              <a:rPr lang="ru-RU" sz="4400" dirty="0" smtClean="0"/>
              <a:t> </a:t>
            </a:r>
            <a:endParaRPr lang="ru-RU" sz="4400" dirty="0">
              <a:solidFill>
                <a:srgbClr val="00B0F0"/>
              </a:solidFill>
            </a:endParaRPr>
          </a:p>
        </p:txBody>
      </p:sp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-15875" y="1187450"/>
          <a:ext cx="12207875" cy="50387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92637"/>
                <a:gridCol w="3311386"/>
                <a:gridCol w="3052012"/>
                <a:gridCol w="3052012"/>
              </a:tblGrid>
              <a:tr h="1309397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Хотят</a:t>
                      </a:r>
                      <a:endParaRPr lang="ru-RU" sz="2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Конструирование</a:t>
                      </a:r>
                      <a:endParaRPr lang="ru-RU" sz="2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Индивидуально-образовательное </a:t>
                      </a:r>
                      <a:r>
                        <a:rPr lang="ru-RU" sz="2400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стратегирование</a:t>
                      </a:r>
                      <a:endParaRPr lang="ru-RU" sz="2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Индивидуально-образовательные программы</a:t>
                      </a:r>
                      <a:endParaRPr lang="ru-RU" sz="2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309397"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Хотят хотеть, </a:t>
                      </a:r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пока</a:t>
                      </a: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не могут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Проектирование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Проблемное образование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Современная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профильная</a:t>
                      </a:r>
                      <a:r>
                        <a:rPr lang="ru-RU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открытая школа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0861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Не смогут хотеть, но хотят хотеть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Нормирование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Задачное обучение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Индивидуальные учебные планы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0939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Не знают, что надо хотеть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0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Массовизирование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Социальная адаптация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Система</a:t>
                      </a:r>
                      <a:r>
                        <a:rPr lang="ru-RU" sz="2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конкретных практик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45058" name="Заголовок 1"/>
          <p:cNvSpPr>
            <a:spLocks noGrp="1"/>
          </p:cNvSpPr>
          <p:nvPr>
            <p:ph type="ctrTitle"/>
          </p:nvPr>
        </p:nvSpPr>
        <p:spPr>
          <a:xfrm>
            <a:off x="0" y="246063"/>
            <a:ext cx="12207875" cy="1728787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ТРИ БАЗОВЫХ ТИПА КОМПЕТЕНТНОСТЕЙ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1477963"/>
            <a:ext cx="12192000" cy="94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поддающиеся долгосрочному оцениванию и отслеживанию в образовательных практиках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5963" y="2435225"/>
            <a:ext cx="107442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Аналитические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800" dirty="0">
                <a:latin typeface="+mn-lt"/>
              </a:rPr>
              <a:t>связанные с возможностью разделить объект на элементы и отношения, построить необходимую схему или модель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5963" y="3552825"/>
            <a:ext cx="10744200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Системные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800" dirty="0">
                <a:latin typeface="+mn-lt"/>
              </a:rPr>
              <a:t>связанные с формированием образа объекта как системной целостности, комплексным восприятием объектов, процессов и систем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0563" y="5060950"/>
            <a:ext cx="107442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Конструктивные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800" dirty="0">
                <a:latin typeface="+mn-lt"/>
              </a:rPr>
              <a:t>связанные с представлением того, что еще не существует, и управлением возможностью его появления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1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46082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569913"/>
          </a:xfrm>
        </p:spPr>
        <p:txBody>
          <a:bodyPr/>
          <a:lstStyle/>
          <a:p>
            <a:pPr algn="r"/>
            <a:r>
              <a:rPr lang="ru-RU" sz="4000" smtClean="0">
                <a:solidFill>
                  <a:srgbClr val="00B0F0"/>
                </a:solidFill>
              </a:rPr>
              <a:t>ОЦЕНКА КОМПЕТЕНТНОСТНЫХ РЕЗУЛЬТАТОВ</a:t>
            </a:r>
            <a:r>
              <a:rPr lang="ru-RU" sz="3600" smtClean="0"/>
              <a:t> </a:t>
            </a:r>
            <a:endParaRPr lang="ru-RU" sz="3600" smtClean="0">
              <a:solidFill>
                <a:srgbClr val="00B0F0"/>
              </a:solidFill>
            </a:endParaRPr>
          </a:p>
        </p:txBody>
      </p:sp>
      <p:graphicFrame>
        <p:nvGraphicFramePr>
          <p:cNvPr id="46121" name="Group 41"/>
          <p:cNvGraphicFramePr>
            <a:graphicFrameLocks noGrp="1"/>
          </p:cNvGraphicFramePr>
          <p:nvPr/>
        </p:nvGraphicFramePr>
        <p:xfrm>
          <a:off x="0" y="569913"/>
          <a:ext cx="12192000" cy="5778500"/>
        </p:xfrm>
        <a:graphic>
          <a:graphicData uri="http://schemas.openxmlformats.org/drawingml/2006/table">
            <a:tbl>
              <a:tblPr/>
              <a:tblGrid>
                <a:gridCol w="2994025"/>
                <a:gridCol w="3101975"/>
                <a:gridCol w="3048000"/>
                <a:gridCol w="3048000"/>
              </a:tblGrid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Уровень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A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Аналитические компетентности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A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Системные компетентности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A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Конструктивные компетентности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A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Calibri" pitchFamily="34" charset="0"/>
                        </a:rPr>
                        <a:t>Чувственное участие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Calibri" pitchFamily="34" charset="0"/>
                        </a:rPr>
                        <a:t>Может выделить сущностные особенности объекта (на уровне внешних качеств)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F5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Calibri" pitchFamily="34" charset="0"/>
                        </a:rPr>
                        <a:t>Может построить образ ситуации, события, вещи на основе описания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F5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Calibri" pitchFamily="34" charset="0"/>
                        </a:rPr>
                        <a:t>Может интуитивно решать задачи на конструирование, в т. ч. схемы управления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F5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Calibri" pitchFamily="34" charset="0"/>
                        </a:rPr>
                        <a:t>Воспроизводство образца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Calibri" pitchFamily="34" charset="0"/>
                        </a:rPr>
                        <a:t>Может подробно описать объект в его основных чертах и компонентах и выделить их связь с его функцией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F5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Calibri" pitchFamily="34" charset="0"/>
                        </a:rPr>
                        <a:t>Может построить метафору смысла ситуации, события, вещи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F5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Calibri" pitchFamily="34" charset="0"/>
                        </a:rPr>
                        <a:t>Может сконструировать действие или объект, опираясь на инструкцию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F5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6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Calibri" pitchFamily="34" charset="0"/>
                        </a:rPr>
                        <a:t>Реконструкция способа действия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Calibri" pitchFamily="34" charset="0"/>
                        </a:rPr>
                        <a:t>Может выделить свойства и составные части объекта, системные связи между ними, их связь с функцией объекта, но без объемлющего системного контекста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F5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Calibri" pitchFamily="34" charset="0"/>
                        </a:rPr>
                        <a:t>Может связать культурный образ, метафору с собственным опытом, ценностями, интересами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F5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Calibri" pitchFamily="34" charset="0"/>
                        </a:rPr>
                        <a:t>Может формировать инструкции, в том числе, для самого себя, исходя из анализа ситуации, общей характеристики предмета деятельности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F5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Calibri" pitchFamily="34" charset="0"/>
                        </a:rPr>
                        <a:t>«Импровизация»: ситуативное создание и реализация нового способа действия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Calibri" pitchFamily="34" charset="0"/>
                        </a:rPr>
                        <a:t>Может объяснить причинно-следственные связи конкретных событий, происходящих с объектом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F5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Calibri" pitchFamily="34" charset="0"/>
                        </a:rPr>
                        <a:t>Может создать метафоры для событий своей жизни, своего опыта, ценностей, интересам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F5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Calibri" pitchFamily="34" charset="0"/>
                        </a:rPr>
                        <a:t>Может самостоятельно и эффективно решать ситуативные задачи без аналогов и инструкций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F5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latin typeface="Calibri" pitchFamily="34" charset="0"/>
                        </a:rPr>
                        <a:t>Целенаправленное создание нового образца, имеющего значимость за пределами конкретной ситуации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Calibri" pitchFamily="34" charset="0"/>
                        </a:rPr>
                        <a:t>Может выстроить аналитическую модель объекта и его существования в объемлющих системах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F5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Calibri" pitchFamily="34" charset="0"/>
                        </a:rPr>
                        <a:t>Может создать самостоятельное произведение, несущее в себе общезначимый смысл и претендующее на художественную ценность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F5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F50"/>
                          </a:solidFill>
                          <a:effectLst/>
                          <a:latin typeface="Calibri" pitchFamily="34" charset="0"/>
                        </a:rPr>
                        <a:t>Может целенаправленно полагать новые программы действий и новые условия действий; проектно создавать новые системные объекты и конструировать ситуации их функционирования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F5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7638" y="2093913"/>
            <a:ext cx="10374312" cy="29908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Часть четвёртая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РАБОТА С ОДАРЁННЫМИ ДЕТЬМИ В РАМКАХ СТРАТЕГИИ РАЗВИТИЯ ЧЕЛОВЕЧЕСКОГО ПОТЕНЦИАЛА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Понимание одарённости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7106" name="Группа 29"/>
          <p:cNvGrpSpPr>
            <a:grpSpLocks/>
          </p:cNvGrpSpPr>
          <p:nvPr/>
        </p:nvGrpSpPr>
        <p:grpSpPr bwMode="auto">
          <a:xfrm>
            <a:off x="-6350" y="0"/>
            <a:ext cx="1423988" cy="6858000"/>
            <a:chOff x="-5976" y="0"/>
            <a:chExt cx="1423296" cy="6858000"/>
          </a:xfrm>
        </p:grpSpPr>
        <p:grpSp>
          <p:nvGrpSpPr>
            <p:cNvPr id="47107" name="Группа 27"/>
            <p:cNvGrpSpPr>
              <a:grpSpLocks/>
            </p:cNvGrpSpPr>
            <p:nvPr/>
          </p:nvGrpSpPr>
          <p:grpSpPr bwMode="auto">
            <a:xfrm>
              <a:off x="-5976" y="0"/>
              <a:ext cx="1423296" cy="6858000"/>
              <a:chOff x="-5976" y="0"/>
              <a:chExt cx="1423296" cy="6858000"/>
            </a:xfrm>
          </p:grpSpPr>
          <p:pic>
            <p:nvPicPr>
              <p:cNvPr id="47109" name="Рисунок 5"/>
              <p:cNvPicPr>
                <a:picLocks noChangeAspect="1"/>
              </p:cNvPicPr>
              <p:nvPr/>
            </p:nvPicPr>
            <p:blipFill>
              <a:blip r:embed="rId2" cstate="print"/>
              <a:srcRect b="10556"/>
              <a:stretch>
                <a:fillRect/>
              </a:stretch>
            </p:blipFill>
            <p:spPr bwMode="auto">
              <a:xfrm>
                <a:off x="0" y="0"/>
                <a:ext cx="1417320" cy="6134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376065" y="6119813"/>
                <a:ext cx="0" cy="738187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552552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-5976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Прямоугольник 28"/>
            <p:cNvSpPr/>
            <p:nvPr/>
          </p:nvSpPr>
          <p:spPr>
            <a:xfrm>
              <a:off x="965102" y="5534025"/>
              <a:ext cx="452218" cy="150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29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48130" name="Заголовок 1"/>
          <p:cNvSpPr>
            <a:spLocks noGrp="1"/>
          </p:cNvSpPr>
          <p:nvPr>
            <p:ph type="ctrTitle"/>
          </p:nvPr>
        </p:nvSpPr>
        <p:spPr>
          <a:xfrm>
            <a:off x="0" y="-273050"/>
            <a:ext cx="12207875" cy="24018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КОНСТРУКТ ОДАРЁННОСТИ В РАЗНЫХ СТРАНАХ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5875" y="1290638"/>
            <a:ext cx="909637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США</a:t>
            </a:r>
            <a:r>
              <a:rPr lang="ru-RU" sz="4400" dirty="0">
                <a:latin typeface="+mn-lt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9613" y="1925638"/>
            <a:ext cx="10482262" cy="286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Одаренные люди определяются как те, кто демонстрирует высочайший уровень тех или иных способностей, умений и компетенций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Обычно, это люди входящие в ТОП 10% рейтинга. Достижения студента могут быть отмечены, как утверждают члены  Ассоциации Одаренных, в быстром движении ученика по предлагаемой образовательной траектории, производительность в тестах и реальные достижения учащихся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38163" y="2060575"/>
            <a:ext cx="15875" cy="27273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74975" y="4992688"/>
            <a:ext cx="10082213" cy="1692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В Соединенных Штатах для централизованной работы с одаренными детьми была создана «Национальная Ассоциация Одаренных Детей» (NAGC)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3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49154" name="Заголовок 1"/>
          <p:cNvSpPr>
            <a:spLocks noGrp="1"/>
          </p:cNvSpPr>
          <p:nvPr>
            <p:ph type="ctrTitle"/>
          </p:nvPr>
        </p:nvSpPr>
        <p:spPr>
          <a:xfrm>
            <a:off x="0" y="-273050"/>
            <a:ext cx="12207875" cy="24018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КОНСТРУКТ ОДАРЁННОСТИ В РАЗНЫХ СТРАНАХ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5875" y="804863"/>
            <a:ext cx="909637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Финляндия</a:t>
            </a:r>
            <a:r>
              <a:rPr lang="ru-RU" sz="4400" dirty="0">
                <a:latin typeface="+mn-lt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1025" y="1466850"/>
            <a:ext cx="10480675" cy="3294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 Финляндии одарённость представляется как характеристика выдающегося в той или иной научной области ученика, который проявляет высокие способности при изучении того или иного углублённого курса.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Математически одаренные ученики средней школы регулярно встречаются в университете Тампере, принимают участие в курсах Открытого университета и летних курсах, где учат линейную алгебру и физику для дальнейшего обучения в университете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47688" y="1574800"/>
            <a:ext cx="15875" cy="31051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55900" y="4760913"/>
            <a:ext cx="10083800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Зачастую встречается практика объединения школьников в группы для развития их потенциала и способностей. Такая политика в сфере образования выводит Финляндию в лидеры международных исследований PISA и TIMMS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50178" name="Заголовок 1"/>
          <p:cNvSpPr>
            <a:spLocks noGrp="1"/>
          </p:cNvSpPr>
          <p:nvPr>
            <p:ph type="ctrTitle"/>
          </p:nvPr>
        </p:nvSpPr>
        <p:spPr>
          <a:xfrm>
            <a:off x="0" y="-273050"/>
            <a:ext cx="12207875" cy="24018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КОНСТРУКТ ОДАРЁННОСТИ В РАЗНЫХ СТРАНАХ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5875" y="1290638"/>
            <a:ext cx="909637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Великобритания</a:t>
            </a:r>
            <a:r>
              <a:rPr lang="ru-RU" sz="4400" dirty="0">
                <a:latin typeface="+mn-lt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9913" y="2093913"/>
            <a:ext cx="10482262" cy="1692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 уровне законодательства одаренные дети вообще не включены в закон, как особая категория, требующая поддержки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Но в противовес этому факту в Великобритании всегда была хорошо развита система поддержки обычной классной системы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38163" y="2060575"/>
            <a:ext cx="15875" cy="16319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66950" y="5159375"/>
            <a:ext cx="10082213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Так же Британия отличается тем, что все обучающиеся всегда ранжируются по классам в зависимости от своих способностей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1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51202" name="Заголовок 1"/>
          <p:cNvSpPr>
            <a:spLocks noGrp="1"/>
          </p:cNvSpPr>
          <p:nvPr>
            <p:ph type="ctrTitle"/>
          </p:nvPr>
        </p:nvSpPr>
        <p:spPr>
          <a:xfrm>
            <a:off x="0" y="-273050"/>
            <a:ext cx="12207875" cy="24018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КОНСТРУКТ ОДАРЁННОСТИ В РАЗНЫХ СТРАНАХ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5875" y="1290638"/>
            <a:ext cx="909637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Германия</a:t>
            </a:r>
            <a:r>
              <a:rPr lang="ru-RU" sz="4400" dirty="0">
                <a:latin typeface="+mn-lt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9913" y="2060575"/>
            <a:ext cx="10482262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Инновационное обучение одаренных детей обеспечивает непрерывность обучения в детском саду и младших классах (Хартманн,1998). Особые потребности одаренных детей тщательно отслеживаются и удовлетворяются, включая услуги по консультированию родителей. Основной акцент делается на индивидуальном консультировании родителей, учителей и одаренных школьников, а также на создании школьных советов по выявлению и развитию одаренности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38163" y="2060575"/>
            <a:ext cx="15875" cy="27273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74975" y="4992688"/>
            <a:ext cx="1008221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Так же помимо школьного образования в Германии очень хорошо развито дополнительно образование, которое включает в себя: конкурсы, летние школы, международные олимпиады и пр.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5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52226" name="Заголовок 1"/>
          <p:cNvSpPr>
            <a:spLocks noGrp="1"/>
          </p:cNvSpPr>
          <p:nvPr>
            <p:ph type="ctrTitle"/>
          </p:nvPr>
        </p:nvSpPr>
        <p:spPr>
          <a:xfrm>
            <a:off x="0" y="-273050"/>
            <a:ext cx="12207875" cy="24018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КОНСТРУКТ ОДАРЁННОСТИ В РАЗНЫХ СТРАНАХ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5875" y="1290638"/>
            <a:ext cx="909637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Нидерланды</a:t>
            </a:r>
            <a:r>
              <a:rPr lang="ru-RU" sz="4400" dirty="0">
                <a:latin typeface="+mn-lt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9613" y="1925638"/>
            <a:ext cx="10482262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Одаренные школьники 14–17 лет в 1976, 1997 и 1998 годах могли поступить на курсы при университетах; в качестве теоретической базы для этой инициативы была взята концепции «зоны ближайшего развития» Л. С. Выготского. Одаренных детей продвигали в их обучении предъявлением чрезвычайно высоких стандартов и сложными и интересными заданиями. В этой программе участвовали также немцы и австрийцы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38163" y="2060575"/>
            <a:ext cx="28575" cy="19827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74975" y="4992688"/>
            <a:ext cx="1008221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Так же в Нидерландах есть практика создания курсов способностей при университетах. Это так же является одним из направлений работы с одаренными детьми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7287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СЛОЖИВШАЯСЯ СИТУАЦИЯ РОССИИ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103313"/>
            <a:ext cx="11787188" cy="1554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3200">
                <a:solidFill>
                  <a:srgbClr val="1F4E79"/>
                </a:solidFill>
                <a:latin typeface="Calibri" pitchFamily="34" charset="0"/>
              </a:rPr>
              <a:t>Страна, позиционирующая себя на мировой карте не как объект, а как субъект мировых отношений, может делать это в трёх рамках</a:t>
            </a:r>
            <a:r>
              <a:rPr lang="ru-RU" sz="3200">
                <a:solidFill>
                  <a:srgbClr val="2E75B6"/>
                </a:solidFill>
                <a:latin typeface="Calibri" pitchFamily="34" charset="0"/>
              </a:rPr>
              <a:t>:</a:t>
            </a:r>
            <a:endParaRPr lang="ru-RU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438" y="3729038"/>
            <a:ext cx="10744200" cy="884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800">
                <a:solidFill>
                  <a:srgbClr val="2E75B6"/>
                </a:solidFill>
                <a:latin typeface="Calibri" pitchFamily="34" charset="0"/>
              </a:rPr>
              <a:t>Геоэкономика</a:t>
            </a:r>
            <a:r>
              <a:rPr lang="en-US" sz="2800">
                <a:solidFill>
                  <a:srgbClr val="2E75B6"/>
                </a:solidFill>
                <a:latin typeface="Calibri" pitchFamily="34" charset="0"/>
              </a:rPr>
              <a:t>|</a:t>
            </a:r>
            <a:r>
              <a:rPr lang="ru-RU" sz="2800">
                <a:solidFill>
                  <a:srgbClr val="222A35"/>
                </a:solidFill>
                <a:latin typeface="Calibri" pitchFamily="34" charset="0"/>
              </a:rPr>
              <a:t> </a:t>
            </a:r>
            <a:r>
              <a:rPr lang="ru-RU" sz="2400">
                <a:latin typeface="Calibri" pitchFamily="34" charset="0"/>
              </a:rPr>
              <a:t>включение в экономические схемы новой индустриальной кооперации (BRICS);</a:t>
            </a:r>
            <a:endParaRPr lang="ru-RU" sz="2000">
              <a:solidFill>
                <a:srgbClr val="222A35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5438" y="4813300"/>
            <a:ext cx="10912475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Геокультура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внятно современная Россия в этом поле не позиционирована.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 самом деле, что мы можем противопоставить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макдональдсам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микки-маусам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и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трансформерам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кроме берёзок, матрёшек и балалаек?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5438" y="2432050"/>
            <a:ext cx="10744200" cy="1249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800">
                <a:solidFill>
                  <a:srgbClr val="2E75B6"/>
                </a:solidFill>
                <a:latin typeface="Calibri" pitchFamily="34" charset="0"/>
              </a:rPr>
              <a:t>Геополитика</a:t>
            </a:r>
            <a:r>
              <a:rPr lang="en-US" sz="2800">
                <a:solidFill>
                  <a:srgbClr val="2E75B6"/>
                </a:solidFill>
                <a:latin typeface="Calibri" pitchFamily="34" charset="0"/>
              </a:rPr>
              <a:t>|</a:t>
            </a:r>
            <a:r>
              <a:rPr lang="ru-RU" sz="2800">
                <a:solidFill>
                  <a:srgbClr val="222A35"/>
                </a:solidFill>
                <a:latin typeface="Calibri" pitchFamily="34" charset="0"/>
              </a:rPr>
              <a:t> </a:t>
            </a:r>
            <a:r>
              <a:rPr lang="ru-RU" sz="2400">
                <a:latin typeface="Calibri" pitchFamily="34" charset="0"/>
              </a:rPr>
              <a:t>отказ играть по правилам «демократического блока» с его двойными стандартами, создание политических технологий защиты от «оранжевых революций»;</a:t>
            </a:r>
            <a:endParaRPr lang="ru-RU" sz="2400">
              <a:solidFill>
                <a:srgbClr val="222A35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49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53250" name="Заголовок 1"/>
          <p:cNvSpPr>
            <a:spLocks noGrp="1"/>
          </p:cNvSpPr>
          <p:nvPr>
            <p:ph type="ctrTitle"/>
          </p:nvPr>
        </p:nvSpPr>
        <p:spPr>
          <a:xfrm>
            <a:off x="0" y="-273050"/>
            <a:ext cx="12207875" cy="24018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ИСТОРИЧЕСКИ СЛОЖИВШИЕСЯ ПРЕДСТАВЛЕНИЯ ОБ ОДАРЁННОСТИ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613" y="1925638"/>
            <a:ext cx="10482262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Само понимание одарённости, ещё до появления каких-либо научных, психологических и педагогических, моделей этого феномена, было зафиксировано в нескольких представлений, массово распространённых как среди профессионального сообщества, так и массовом общественном мнении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3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54274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517650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ИСТОРИЧЕСКИ СЛОЖИВШИЕСЯ ПРЕДСТАВЛЕНИЯ ОБ ОДАРЁННОСТИ</a:t>
            </a: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825" y="1879600"/>
            <a:ext cx="12326938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Одарённым можно считать того, кто способен ставить и решать нетривиальные задачи. Пример — Моцарт, начавший писать музыку в четыре года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7825" y="3073400"/>
            <a:ext cx="118141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Одарённым можно считать того, кто способен быстро выполнять интеллектуальную работу, неожиданную для его возраста и уровня подготовки. Примеры — Карл-Фридрих Гаусс, открывающий в девять лет закон суммирования арифметической прогрессии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6088" y="4584700"/>
            <a:ext cx="116776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Одарённым можно считать того, кто (в противоположность предыдущему тезису) виртуозно осваивает определённую норму исполнения. Видимо, самый яркий пример —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Робертино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Лоретти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195263" y="4754563"/>
            <a:ext cx="0" cy="9461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195263" y="3276600"/>
            <a:ext cx="0" cy="9461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195263" y="1822450"/>
            <a:ext cx="0" cy="9461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7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55298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517650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ИСТОРИЧЕСКИ СЛОЖИВШИЕСЯ ПРЕДСТАВЛЕНИЯ ОБ ОДАРЁННОСТИ</a:t>
            </a: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825" y="1695450"/>
            <a:ext cx="12326938" cy="1187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>
                <a:solidFill>
                  <a:srgbClr val="222A35"/>
                </a:solidFill>
                <a:latin typeface="Calibri" pitchFamily="34" charset="0"/>
              </a:rPr>
              <a:t>Одарённым можно считать того, кто уже в детстве, начав осваивать определённую сферу творчества, демонстрирует свой, необычный, авторский стиль, в том числе, даже сопротивляется попыткам навязать ему определённую стилевую норму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7825" y="3276600"/>
            <a:ext cx="1181417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Одарённым можно считать того, кто способен делать неожиданные обобщения: именно неожиданные обобщения приводят к революциям в науке и искусстве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59125" y="4508500"/>
            <a:ext cx="9359900" cy="132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Уже из этого, заведомо неполного, перечня видно, что представления об одарённости не только противоречивы, но и обусловлены ожиданиями взрослых сообществ от детей, осваивающих различные культурные формы и способы деятельности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195263" y="3276600"/>
            <a:ext cx="0" cy="9461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195263" y="1822450"/>
            <a:ext cx="0" cy="9461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Заголовок 1"/>
          <p:cNvSpPr>
            <a:spLocks noGrp="1"/>
          </p:cNvSpPr>
          <p:nvPr>
            <p:ph type="ctrTitle"/>
          </p:nvPr>
        </p:nvSpPr>
        <p:spPr>
          <a:xfrm>
            <a:off x="0" y="36513"/>
            <a:ext cx="12192000" cy="1517650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К ПОНИМАНИЮ ОДАРЁННОСТИ </a:t>
            </a:r>
            <a:br>
              <a:rPr lang="ru-RU" sz="4800" smtClean="0">
                <a:solidFill>
                  <a:srgbClr val="00B0F0"/>
                </a:solidFill>
              </a:rPr>
            </a:br>
            <a:r>
              <a:rPr lang="en-US" sz="4800" smtClean="0">
                <a:solidFill>
                  <a:srgbClr val="00B0F0"/>
                </a:solidFill>
              </a:rPr>
              <a:t>[</a:t>
            </a:r>
            <a:r>
              <a:rPr lang="ru-RU" sz="4800" smtClean="0">
                <a:solidFill>
                  <a:srgbClr val="00B0F0"/>
                </a:solidFill>
              </a:rPr>
              <a:t>результаты соц. исследования</a:t>
            </a:r>
            <a:r>
              <a:rPr lang="en-US" sz="4800" smtClean="0">
                <a:solidFill>
                  <a:srgbClr val="00B0F0"/>
                </a:solidFill>
              </a:rPr>
              <a:t>]</a:t>
            </a: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5925" y="1638300"/>
            <a:ext cx="401796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 каком случае можно считать ребёнка одарённым</a:t>
            </a: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339245" y="1372756"/>
          <a:ext cx="11934424" cy="5485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6324" name="Группа 13"/>
          <p:cNvGrpSpPr>
            <a:grpSpLocks/>
          </p:cNvGrpSpPr>
          <p:nvPr/>
        </p:nvGrpSpPr>
        <p:grpSpPr bwMode="auto">
          <a:xfrm rot="-5400000">
            <a:off x="-3226593" y="3210718"/>
            <a:ext cx="6858000" cy="436563"/>
            <a:chOff x="-16046" y="6231911"/>
            <a:chExt cx="12208046" cy="655826"/>
          </a:xfrm>
        </p:grpSpPr>
        <p:pic>
          <p:nvPicPr>
            <p:cNvPr id="15" name="Рисунок 1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Заголовок 1"/>
          <p:cNvSpPr>
            <a:spLocks noGrp="1"/>
          </p:cNvSpPr>
          <p:nvPr>
            <p:ph type="ctrTitle"/>
          </p:nvPr>
        </p:nvSpPr>
        <p:spPr>
          <a:xfrm>
            <a:off x="0" y="36513"/>
            <a:ext cx="12192000" cy="1517650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К ПОНИМАНИЮ ОДАРЁННОСТИ </a:t>
            </a:r>
            <a:br>
              <a:rPr lang="ru-RU" sz="4800" smtClean="0">
                <a:solidFill>
                  <a:srgbClr val="00B0F0"/>
                </a:solidFill>
              </a:rPr>
            </a:br>
            <a:r>
              <a:rPr lang="en-US" sz="4800" smtClean="0">
                <a:solidFill>
                  <a:srgbClr val="00B0F0"/>
                </a:solidFill>
              </a:rPr>
              <a:t>[</a:t>
            </a:r>
            <a:r>
              <a:rPr lang="ru-RU" sz="4800" smtClean="0">
                <a:solidFill>
                  <a:srgbClr val="00B0F0"/>
                </a:solidFill>
              </a:rPr>
              <a:t>результаты соц. исследования</a:t>
            </a:r>
            <a:r>
              <a:rPr lang="en-US" sz="4800" smtClean="0">
                <a:solidFill>
                  <a:srgbClr val="00B0F0"/>
                </a:solidFill>
              </a:rPr>
              <a:t>]</a:t>
            </a: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5925" y="1638300"/>
            <a:ext cx="401796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Какими индивидуальными особенностями обладает одаренный ребенок</a:t>
            </a:r>
          </a:p>
        </p:txBody>
      </p:sp>
      <p:grpSp>
        <p:nvGrpSpPr>
          <p:cNvPr id="57347" name="Группа 13"/>
          <p:cNvGrpSpPr>
            <a:grpSpLocks/>
          </p:cNvGrpSpPr>
          <p:nvPr/>
        </p:nvGrpSpPr>
        <p:grpSpPr bwMode="auto">
          <a:xfrm rot="-5400000">
            <a:off x="-3226593" y="3210718"/>
            <a:ext cx="6858000" cy="436563"/>
            <a:chOff x="-16046" y="6231911"/>
            <a:chExt cx="12208046" cy="655826"/>
          </a:xfrm>
        </p:grpSpPr>
        <p:pic>
          <p:nvPicPr>
            <p:cNvPr id="15" name="Рисунок 1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graphicFrame>
        <p:nvGraphicFramePr>
          <p:cNvPr id="9" name="Диаграмма 8"/>
          <p:cNvGraphicFramePr/>
          <p:nvPr/>
        </p:nvGraphicFramePr>
        <p:xfrm>
          <a:off x="584616" y="1344206"/>
          <a:ext cx="11607385" cy="5513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Заголовок 1"/>
          <p:cNvSpPr>
            <a:spLocks noGrp="1"/>
          </p:cNvSpPr>
          <p:nvPr>
            <p:ph type="ctrTitle"/>
          </p:nvPr>
        </p:nvSpPr>
        <p:spPr>
          <a:xfrm>
            <a:off x="0" y="36513"/>
            <a:ext cx="12192000" cy="1517650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К ПОНИМАНИЮ ОДАРЁННОСТИ </a:t>
            </a:r>
            <a:br>
              <a:rPr lang="ru-RU" sz="4800" smtClean="0">
                <a:solidFill>
                  <a:srgbClr val="00B0F0"/>
                </a:solidFill>
              </a:rPr>
            </a:br>
            <a:r>
              <a:rPr lang="en-US" sz="4800" smtClean="0">
                <a:solidFill>
                  <a:srgbClr val="00B0F0"/>
                </a:solidFill>
              </a:rPr>
              <a:t>[</a:t>
            </a:r>
            <a:r>
              <a:rPr lang="ru-RU" sz="4800" smtClean="0">
                <a:solidFill>
                  <a:srgbClr val="00B0F0"/>
                </a:solidFill>
              </a:rPr>
              <a:t>результаты соц. исследования</a:t>
            </a:r>
            <a:r>
              <a:rPr lang="en-US" sz="4800" smtClean="0">
                <a:solidFill>
                  <a:srgbClr val="00B0F0"/>
                </a:solidFill>
              </a:rPr>
              <a:t>]</a:t>
            </a: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5925" y="1638300"/>
            <a:ext cx="401796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Определяющий фактор для выявления и развития одаренных детей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58371" name="Группа 13"/>
          <p:cNvGrpSpPr>
            <a:grpSpLocks/>
          </p:cNvGrpSpPr>
          <p:nvPr/>
        </p:nvGrpSpPr>
        <p:grpSpPr bwMode="auto">
          <a:xfrm rot="-5400000">
            <a:off x="-3226593" y="3210718"/>
            <a:ext cx="6858000" cy="436563"/>
            <a:chOff x="-16046" y="6231911"/>
            <a:chExt cx="12208046" cy="655826"/>
          </a:xfrm>
        </p:grpSpPr>
        <p:pic>
          <p:nvPicPr>
            <p:cNvPr id="15" name="Рисунок 1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graphicFrame>
        <p:nvGraphicFramePr>
          <p:cNvPr id="10" name="Диаграмма 9"/>
          <p:cNvGraphicFramePr/>
          <p:nvPr/>
        </p:nvGraphicFramePr>
        <p:xfrm>
          <a:off x="599607" y="1364250"/>
          <a:ext cx="11592393" cy="5493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Заголовок 1"/>
          <p:cNvSpPr>
            <a:spLocks noGrp="1"/>
          </p:cNvSpPr>
          <p:nvPr>
            <p:ph type="ctrTitle"/>
          </p:nvPr>
        </p:nvSpPr>
        <p:spPr>
          <a:xfrm>
            <a:off x="0" y="36513"/>
            <a:ext cx="12192000" cy="1517650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К ПОНИМАНИЮ ОДАРЁННОСТИ </a:t>
            </a:r>
            <a:br>
              <a:rPr lang="ru-RU" sz="4800" smtClean="0">
                <a:solidFill>
                  <a:srgbClr val="00B0F0"/>
                </a:solidFill>
              </a:rPr>
            </a:br>
            <a:r>
              <a:rPr lang="en-US" sz="4800" smtClean="0">
                <a:solidFill>
                  <a:srgbClr val="00B0F0"/>
                </a:solidFill>
              </a:rPr>
              <a:t>[</a:t>
            </a:r>
            <a:r>
              <a:rPr lang="ru-RU" sz="4800" smtClean="0">
                <a:solidFill>
                  <a:srgbClr val="00B0F0"/>
                </a:solidFill>
              </a:rPr>
              <a:t>результаты соц. исследования</a:t>
            </a:r>
            <a:r>
              <a:rPr lang="en-US" sz="4800" smtClean="0">
                <a:solidFill>
                  <a:srgbClr val="00B0F0"/>
                </a:solidFill>
              </a:rPr>
              <a:t>]</a:t>
            </a: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5925" y="1638300"/>
            <a:ext cx="401796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Образ результата работы с одаренным ребенком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59395" name="Группа 13"/>
          <p:cNvGrpSpPr>
            <a:grpSpLocks/>
          </p:cNvGrpSpPr>
          <p:nvPr/>
        </p:nvGrpSpPr>
        <p:grpSpPr bwMode="auto">
          <a:xfrm rot="-5400000">
            <a:off x="-3226593" y="3210718"/>
            <a:ext cx="6858000" cy="436563"/>
            <a:chOff x="-16046" y="6231911"/>
            <a:chExt cx="12208046" cy="655826"/>
          </a:xfrm>
        </p:grpSpPr>
        <p:pic>
          <p:nvPicPr>
            <p:cNvPr id="15" name="Рисунок 1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graphicFrame>
        <p:nvGraphicFramePr>
          <p:cNvPr id="9" name="Диаграмма 8"/>
          <p:cNvGraphicFramePr/>
          <p:nvPr/>
        </p:nvGraphicFramePr>
        <p:xfrm>
          <a:off x="515156" y="1484831"/>
          <a:ext cx="11793358" cy="5373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7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60418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24018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ОДАРЁННОСТЬ ЧЕРЕЗ ОБЪЕКТИВНОЕ ОПИСАНИЕ СПОСОБНОСТЕЙ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100" y="1728788"/>
            <a:ext cx="11290300" cy="1552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>
                <a:solidFill>
                  <a:srgbClr val="2E75B6"/>
                </a:solidFill>
                <a:latin typeface="Calibri" pitchFamily="34" charset="0"/>
              </a:rPr>
              <a:t>Воображение</a:t>
            </a:r>
            <a:r>
              <a:rPr lang="en-US" sz="2400">
                <a:solidFill>
                  <a:srgbClr val="2E75B6"/>
                </a:solidFill>
                <a:latin typeface="Calibri" pitchFamily="34" charset="0"/>
              </a:rPr>
              <a:t>|</a:t>
            </a:r>
            <a:r>
              <a:rPr lang="ru-RU" sz="2400">
                <a:solidFill>
                  <a:srgbClr val="222A35"/>
                </a:solidFill>
                <a:latin typeface="Calibri" pitchFamily="34" charset="0"/>
              </a:rPr>
              <a:t> способность представить себе то, чего раньше не было (или, во всяком случае, не было в личном опыте) как непосредственно наблюдаемое и переживаемое событие</a:t>
            </a:r>
            <a:r>
              <a:rPr lang="ru-RU" sz="2400">
                <a:latin typeface="Calibri" pitchFamily="34" charset="0"/>
              </a:rPr>
              <a:t/>
            </a:r>
            <a:br>
              <a:rPr lang="ru-RU" sz="2400">
                <a:latin typeface="Calibri" pitchFamily="34" charset="0"/>
              </a:rPr>
            </a:br>
            <a:endParaRPr lang="ru-RU" sz="240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438" y="3160713"/>
            <a:ext cx="10744200" cy="1187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>
                <a:solidFill>
                  <a:srgbClr val="2E75B6"/>
                </a:solidFill>
                <a:latin typeface="Calibri" pitchFamily="34" charset="0"/>
              </a:rPr>
              <a:t>Определяющая рефлексия</a:t>
            </a:r>
            <a:r>
              <a:rPr lang="en-US" sz="2400">
                <a:solidFill>
                  <a:srgbClr val="2E75B6"/>
                </a:solidFill>
                <a:latin typeface="Calibri" pitchFamily="34" charset="0"/>
              </a:rPr>
              <a:t>|</a:t>
            </a:r>
            <a:r>
              <a:rPr lang="ru-RU" sz="2400">
                <a:solidFill>
                  <a:srgbClr val="222A35"/>
                </a:solidFill>
                <a:latin typeface="Calibri" pitchFamily="34" charset="0"/>
              </a:rPr>
              <a:t> способность выделить задачу, различить известное и неизвестное, ограничить собственные возможности и выделить направления, по которым ограничения преодолевать необходимо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76225" y="1631950"/>
            <a:ext cx="15875" cy="1298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92100" y="3143250"/>
            <a:ext cx="17463" cy="13001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96863" y="4562475"/>
            <a:ext cx="15875" cy="1298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5438" y="4427538"/>
            <a:ext cx="10912475" cy="1552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>
                <a:solidFill>
                  <a:srgbClr val="2E75B6"/>
                </a:solidFill>
                <a:latin typeface="Calibri" pitchFamily="34" charset="0"/>
              </a:rPr>
              <a:t>Концентрация</a:t>
            </a:r>
            <a:r>
              <a:rPr lang="en-US" sz="2400">
                <a:solidFill>
                  <a:srgbClr val="2E75B6"/>
                </a:solidFill>
                <a:latin typeface="Calibri" pitchFamily="34" charset="0"/>
              </a:rPr>
              <a:t>|</a:t>
            </a:r>
            <a:r>
              <a:rPr lang="ru-RU" sz="2400">
                <a:solidFill>
                  <a:srgbClr val="222A35"/>
                </a:solidFill>
                <a:latin typeface="Calibri" pitchFamily="34" charset="0"/>
              </a:rPr>
              <a:t> способность долго удерживать своё внимание и волю на решении одной задачи, в совокупности с определяющей рефлексией позволяет определять приоритеты решаемых задач, а в совокупности с воображением позволяет определить значимость решённых задач с точки зрения будущего</a:t>
            </a:r>
            <a:endParaRPr lang="ru-RU" sz="3200">
              <a:solidFill>
                <a:srgbClr val="222A35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1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-15875" y="0"/>
            <a:ext cx="11995150" cy="2528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Для одарённых детей, в соотношении с образовательным процессом, принципиально важным является выработка </a:t>
            </a:r>
            <a:r>
              <a:rPr lang="ru-RU" sz="3200">
                <a:solidFill>
                  <a:srgbClr val="1F4E79"/>
                </a:solidFill>
                <a:latin typeface="Calibri" pitchFamily="34" charset="0"/>
              </a:rPr>
              <a:t>собственных, авторских подходов</a:t>
            </a:r>
            <a:r>
              <a:rPr lang="ru-RU" sz="3200">
                <a:latin typeface="Calibri" pitchFamily="34" charset="0"/>
              </a:rPr>
              <a:t> к построению образовательного процесса и </a:t>
            </a:r>
            <a:r>
              <a:rPr lang="ru-RU" sz="3200">
                <a:solidFill>
                  <a:srgbClr val="1F4E79"/>
                </a:solidFill>
                <a:latin typeface="Calibri" pitchFamily="34" charset="0"/>
              </a:rPr>
              <a:t>выработка норм и принципов процесса самоопределения</a:t>
            </a:r>
            <a:endParaRPr lang="ru-RU" sz="240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2824163"/>
            <a:ext cx="10744200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одарённый ребёнок претендует на самостоятельное управление образовательной программой и стратегией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368425" y="2836863"/>
            <a:ext cx="15875" cy="13001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384300" y="4327525"/>
            <a:ext cx="15875" cy="1298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800" y="4192588"/>
            <a:ext cx="1077595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одарённый ребёнок способен самостоятельно конструировать культурную норму управления образовательной программой и стратегией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5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-15875" y="0"/>
            <a:ext cx="119951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Авторство – это с одной стороны ключевой момент, определяющий всё содержание новой системы, а с другой стороны, это момент определяющий противоречие при построении данной системы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4300" y="2352675"/>
            <a:ext cx="10744200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продуцирование авторского – это не массовое явление в социуме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368425" y="2365375"/>
            <a:ext cx="15875" cy="13001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3841750"/>
            <a:ext cx="9183688" cy="224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Но важно определить авторство, ни как абсолютно уникальный феномен, не имеющий других прототипов в культуре человечества, а как феномен, уникальный для каждого человека в рамках его собственного пространства самоопределения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15875" y="1751013"/>
            <a:ext cx="9096375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Противоречие:</a:t>
            </a:r>
            <a:endParaRPr lang="ru-RU" sz="4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17410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7287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ГЕОКУЛЬТУРНЫЕ РЕСУРСЫ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438" y="3452813"/>
            <a:ext cx="10744200" cy="1385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Технологии организации коллективного мышления в проблемных ситуациях, позволяющие преодолеть ограничения конкретных областей знания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5438" y="5057775"/>
            <a:ext cx="109124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Образование, выстроенное на основе культурно-исторической теории и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деятельностного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подхода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5438" y="1466850"/>
            <a:ext cx="107442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Литература, сумевшая обозначить тематику нравственного выбора и рефлексии ещё в 19 веке и по-прежнему удерживающая эту тематику, в том числе в форме, доступной для современных подростков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04800" y="1627188"/>
            <a:ext cx="17463" cy="14938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01625" y="3568700"/>
            <a:ext cx="20638" cy="12033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96863" y="5213350"/>
            <a:ext cx="11112" cy="6429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7638" y="1201738"/>
            <a:ext cx="9144000" cy="299085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Часть пятая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Система работы с одарёнными детьми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63490" name="Группа 29"/>
          <p:cNvGrpSpPr>
            <a:grpSpLocks/>
          </p:cNvGrpSpPr>
          <p:nvPr/>
        </p:nvGrpSpPr>
        <p:grpSpPr bwMode="auto">
          <a:xfrm>
            <a:off x="-6350" y="0"/>
            <a:ext cx="1423988" cy="6858000"/>
            <a:chOff x="-5976" y="0"/>
            <a:chExt cx="1423296" cy="6858000"/>
          </a:xfrm>
        </p:grpSpPr>
        <p:grpSp>
          <p:nvGrpSpPr>
            <p:cNvPr id="63491" name="Группа 27"/>
            <p:cNvGrpSpPr>
              <a:grpSpLocks/>
            </p:cNvGrpSpPr>
            <p:nvPr/>
          </p:nvGrpSpPr>
          <p:grpSpPr bwMode="auto">
            <a:xfrm>
              <a:off x="-5976" y="0"/>
              <a:ext cx="1423296" cy="6858000"/>
              <a:chOff x="-5976" y="0"/>
              <a:chExt cx="1423296" cy="6858000"/>
            </a:xfrm>
          </p:grpSpPr>
          <p:pic>
            <p:nvPicPr>
              <p:cNvPr id="63493" name="Рисунок 5"/>
              <p:cNvPicPr>
                <a:picLocks noChangeAspect="1"/>
              </p:cNvPicPr>
              <p:nvPr/>
            </p:nvPicPr>
            <p:blipFill>
              <a:blip r:embed="rId2" cstate="print"/>
              <a:srcRect b="10556"/>
              <a:stretch>
                <a:fillRect/>
              </a:stretch>
            </p:blipFill>
            <p:spPr bwMode="auto">
              <a:xfrm>
                <a:off x="0" y="0"/>
                <a:ext cx="1417320" cy="6134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376065" y="6119813"/>
                <a:ext cx="0" cy="738187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552552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-5976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Прямоугольник 28"/>
            <p:cNvSpPr/>
            <p:nvPr/>
          </p:nvSpPr>
          <p:spPr>
            <a:xfrm>
              <a:off x="965102" y="5534025"/>
              <a:ext cx="452218" cy="150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3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38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2005013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00B0F0"/>
                </a:solidFill>
              </a:rPr>
              <a:t>ПРИНЦИПИАЛЬНЫЕ ПОЛОЖЕНИЯ НОВОЙ СИСТЕМЫ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sz="4400" dirty="0" smtClean="0"/>
              <a:t> 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825" y="1449388"/>
            <a:ext cx="12326938" cy="1187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>
                <a:solidFill>
                  <a:srgbClr val="222A35"/>
                </a:solidFill>
                <a:latin typeface="Calibri" pitchFamily="34" charset="0"/>
              </a:rPr>
              <a:t>Система должна учитывать и выстраивать процессы работы с собственным самоопределением детей. Результаты работы с самоопределением – это основания для построения собственной культурной нормы управления собственным образованием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195263" y="5240338"/>
            <a:ext cx="0" cy="9477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7825" y="2708275"/>
            <a:ext cx="107442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Система должна иметь содержательную схему, позволяющую осуществлять поиск и отбор одарённых детей, но такая содержательная схема должна учитывать массовый характер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7825" y="4097338"/>
            <a:ext cx="107442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Система должна вырабатывать образовательное пространство, которое вынуждает субъекта, попавшего в данное пространство управлять им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7825" y="5138738"/>
            <a:ext cx="107442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Система должна предусматривать и выстраивать специальные индивидуальные режимы работы , которые проверяют, совершенствуют и конкретизируют авторские нормы управления образованием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195263" y="4160838"/>
            <a:ext cx="0" cy="9461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195263" y="2835275"/>
            <a:ext cx="0" cy="9461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180975" y="1576388"/>
            <a:ext cx="0" cy="9461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7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38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2005013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00B0F0"/>
                </a:solidFill>
              </a:rPr>
              <a:t>ОБЩИЙ ПОДХОД К ВЫСТРАИВАНИЮ ОБРАЗОВАТЕЛЬНОГО ПРОЦЕССА В СИСТЕМЕ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sz="4400" dirty="0" smtClean="0"/>
              <a:t> 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5738" y="2303463"/>
            <a:ext cx="9872662" cy="283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3600">
                <a:solidFill>
                  <a:srgbClr val="222A35"/>
                </a:solidFill>
                <a:latin typeface="Calibri" pitchFamily="34" charset="0"/>
              </a:rPr>
              <a:t>Общий подход авторов опирается на опыт </a:t>
            </a:r>
            <a:r>
              <a:rPr lang="ru-RU" sz="3600">
                <a:solidFill>
                  <a:srgbClr val="1F4E79"/>
                </a:solidFill>
                <a:latin typeface="Calibri" pitchFamily="34" charset="0"/>
              </a:rPr>
              <a:t>деятельностной педагогики</a:t>
            </a:r>
            <a:r>
              <a:rPr lang="ru-RU" sz="3600">
                <a:solidFill>
                  <a:srgbClr val="222A35"/>
                </a:solidFill>
                <a:latin typeface="Calibri" pitchFamily="34" charset="0"/>
              </a:rPr>
              <a:t>, </a:t>
            </a:r>
          </a:p>
          <a:p>
            <a:r>
              <a:rPr lang="ru-RU" sz="3600">
                <a:solidFill>
                  <a:srgbClr val="222A35"/>
                </a:solidFill>
                <a:latin typeface="Calibri" pitchFamily="34" charset="0"/>
              </a:rPr>
              <a:t>сформировавшейся в рамках </a:t>
            </a:r>
            <a:r>
              <a:rPr lang="ru-RU" sz="3600">
                <a:solidFill>
                  <a:srgbClr val="1F4E79"/>
                </a:solidFill>
                <a:latin typeface="Calibri" pitchFamily="34" charset="0"/>
              </a:rPr>
              <a:t>культурно-исторической теории</a:t>
            </a:r>
            <a:r>
              <a:rPr lang="ru-RU" sz="3600">
                <a:solidFill>
                  <a:srgbClr val="222A35"/>
                </a:solidFill>
                <a:latin typeface="Calibri" pitchFamily="34" charset="0"/>
              </a:rPr>
              <a:t>, </a:t>
            </a:r>
          </a:p>
          <a:p>
            <a:r>
              <a:rPr lang="ru-RU" sz="3600">
                <a:solidFill>
                  <a:srgbClr val="222A35"/>
                </a:solidFill>
                <a:latin typeface="Calibri" pitchFamily="34" charset="0"/>
              </a:rPr>
              <a:t>и выросшей из неё </a:t>
            </a:r>
            <a:r>
              <a:rPr lang="ru-RU" sz="3600">
                <a:solidFill>
                  <a:srgbClr val="1F4E79"/>
                </a:solidFill>
                <a:latin typeface="Calibri" pitchFamily="34" charset="0"/>
              </a:rPr>
              <a:t>педагогики самоопределения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1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66562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2005013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ДЕЯТЕЛЬНОСТНАЯ ПЕДАГОГИКА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413" y="1492250"/>
            <a:ext cx="107442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рассматривает образовательный процесс как последовательное решение учеником (или учебным коллективом) ряда задач, связанных с освоением определённого культурного способа деятельности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252413" y="1619250"/>
            <a:ext cx="0" cy="16891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7800" y="3775075"/>
            <a:ext cx="10744200" cy="2282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Для наиболее представительной реализации деятельностной педагогики, системы развивающего обучения Эльконина–Давыдова, таким культурным способом является теоретическое понятие, позволяющее выделять из наличной ситуации (как правило, содержащей в себе определённое затруднение) задачу и проектировать действие на основе моделирования и анализа ситуации, определяемой условиями поставленной задачи.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5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67586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492250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ПЕДАГОГИКА САМООПРЕДЕЛЕНИЯ</a:t>
            </a: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413" y="1492250"/>
            <a:ext cx="10744200" cy="2247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добавляет понимание того, что поставленные перед учеником задачи могут быть связаны не только с достижением определённого внешнего, предметного результата, но и с его самоорганизацией, пониманием себя, способностью выстроить стратегию собственной деятельности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252413" y="1619250"/>
            <a:ext cx="0" cy="21209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23950" y="4032250"/>
            <a:ext cx="1120933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Принципиальным является различение учебной задачи (по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Эльконину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–Давыдову), связанной с организацией предметного действия, и образовательной задачи, связанной с организацией самого субъекта.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09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68610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20970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ФОРМИРУЕМЫЕ У ДЕТЕЙ ТИПЫ КОМПЕТЕНТНОСТЕЙ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6225" y="1824038"/>
            <a:ext cx="112903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Аналитические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связанные с возможностью разделить объект на элементы и отношения, построить необходимую схему или модель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438" y="3281363"/>
            <a:ext cx="107442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Системные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связанные с формированием образа объекта как системной целостности, комплексным восприятием объектов, процессов и систем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76225" y="1631950"/>
            <a:ext cx="15875" cy="1298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92100" y="3143250"/>
            <a:ext cx="17463" cy="13001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96863" y="4562475"/>
            <a:ext cx="15875" cy="1298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5438" y="4732338"/>
            <a:ext cx="1091247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Конструктивные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связанные с представлением того, что еще не существует, и управлением возможностью его появления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3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69634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668463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БАЗОВЫЕ ПОНЯТИЯ НОВОЙ СИСТЕМЫ</a:t>
            </a:r>
            <a:r>
              <a:rPr lang="ru-RU" sz="6600" smtClean="0">
                <a:solidFill>
                  <a:srgbClr val="00B0F0"/>
                </a:solidFill>
              </a:rPr>
              <a:t/>
            </a:r>
            <a:br>
              <a:rPr lang="ru-RU" sz="6600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22288" y="1658938"/>
            <a:ext cx="0" cy="42179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4375" y="1874838"/>
            <a:ext cx="11477625" cy="3749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ru-RU" sz="4000">
                <a:solidFill>
                  <a:srgbClr val="8497B0"/>
                </a:solidFill>
                <a:latin typeface="Calibri" pitchFamily="34" charset="0"/>
              </a:rPr>
              <a:t>Человеческий потенциал;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4000">
                <a:solidFill>
                  <a:srgbClr val="8497B0"/>
                </a:solidFill>
                <a:latin typeface="Calibri" pitchFamily="34" charset="0"/>
              </a:rPr>
              <a:t>Компетентность;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4000">
                <a:solidFill>
                  <a:srgbClr val="8497B0"/>
                </a:solidFill>
                <a:latin typeface="Calibri" pitchFamily="34" charset="0"/>
              </a:rPr>
              <a:t>Самоопределение;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4000">
                <a:solidFill>
                  <a:srgbClr val="8497B0"/>
                </a:solidFill>
                <a:latin typeface="Calibri" pitchFamily="34" charset="0"/>
              </a:rPr>
              <a:t>Образовательная задача;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4000">
                <a:solidFill>
                  <a:srgbClr val="8497B0"/>
                </a:solidFill>
                <a:latin typeface="Calibri" pitchFamily="34" charset="0"/>
              </a:rPr>
              <a:t>Функциональное образовательное пространство;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4000">
                <a:solidFill>
                  <a:srgbClr val="8497B0"/>
                </a:solidFill>
                <a:latin typeface="Calibri" pitchFamily="34" charset="0"/>
              </a:rPr>
              <a:t>Образовательное событие.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 flipV="1">
            <a:off x="3489325" y="833438"/>
            <a:ext cx="5702300" cy="320040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658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70659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479550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ТРЁХУРОВНЕВАЯ МОДЕЛЬ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5875" y="4068763"/>
            <a:ext cx="5870575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1.ВЫЯВЛЕНИЕ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Модульные программы дополнительного образования</a:t>
            </a:r>
            <a:r>
              <a:rPr lang="ru-RU" sz="3200" dirty="0">
                <a:latin typeface="+mn-lt"/>
              </a:rPr>
              <a:t/>
            </a:r>
            <a:br>
              <a:rPr lang="ru-RU" sz="3200" dirty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8038" y="2532063"/>
            <a:ext cx="6608762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2.НАВИГАЦИЯ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Систематизация внешнего открытого образовательного пространства с учётом интересов и потребностей детей</a:t>
            </a:r>
            <a:endParaRPr lang="ru-RU" sz="32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5875" y="728663"/>
            <a:ext cx="58705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3.СОПРОВОЖДЕНИЕ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Работа с индивидуальными образовательными стратегиями детей</a:t>
            </a:r>
            <a:r>
              <a:rPr lang="ru-RU" sz="3200" dirty="0">
                <a:latin typeface="+mn-lt"/>
              </a:rPr>
              <a:t/>
            </a:r>
            <a:br>
              <a:rPr lang="ru-RU" sz="3200" dirty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cxnSp>
        <p:nvCxnSpPr>
          <p:cNvPr id="3" name="Прямая соединительная линия 2"/>
          <p:cNvCxnSpPr>
            <a:endCxn id="37" idx="1"/>
          </p:cNvCxnSpPr>
          <p:nvPr/>
        </p:nvCxnSpPr>
        <p:spPr>
          <a:xfrm>
            <a:off x="0" y="2757488"/>
            <a:ext cx="9424988" cy="3475037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1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71682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7287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ПОЯСНЕНИЕ УРОВНЕЙ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100" y="1728788"/>
            <a:ext cx="11787188" cy="1660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1-Й УРОВЕНЬ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ВЫЯВЛЕНИЕ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Данный уровень формируется из построения программ дополнительного образования, ориентированных на выявление одарённых детей и предусматривающих участие одарённых детей в соревновательных форматах, где оценивается претензия и способность одарённого ребёнка на самостоятельное управление образовательным процессом</a:t>
            </a: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438" y="3160713"/>
            <a:ext cx="10744200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2-Й УРОВЕНЬ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НАВИГАЦИЯ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>
                <a:latin typeface="+mn-lt"/>
              </a:rPr>
              <a:t>На данном уровне осуществляется построение открытого образовательного пространства, которое учитывает интересы и образовательные претензии и притязания одарённых детей, которые были выявлены на предыдущем уровне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76225" y="1631950"/>
            <a:ext cx="15875" cy="1298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92100" y="3143250"/>
            <a:ext cx="17463" cy="13001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96863" y="4562475"/>
            <a:ext cx="15875" cy="1298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5438" y="4427538"/>
            <a:ext cx="10912475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3-Й УРОВЕНЬ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СОПРОВОЖДЕНИЕ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 данном уровне осуществляется построение и запуск движения по образовательным траекториям, которые одарённые дети построили в соответствии с собственными образовательными стратегиями по результатам прохождения предыдущего уровня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5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72706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7287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ПОЯСНЕНИЕ УРОВНЕЙ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72707" name="TextBox 9"/>
          <p:cNvSpPr txBox="1">
            <a:spLocks noChangeArrowheads="1"/>
          </p:cNvSpPr>
          <p:nvPr/>
        </p:nvSpPr>
        <p:spPr bwMode="auto">
          <a:xfrm>
            <a:off x="276225" y="1390650"/>
            <a:ext cx="112426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Трёхуровневая система работы предполагает выявление одарённых детей по средствам использования инструментов и форматов, в которых осуществляется оценка и становление человеческого потенциала одарённых, выработку авторских культурных норм управления собственным образованием при контакте с открытым образовательным пространством и, соответственно, испытание, совершенствование выработанной нормы в режиме построения процесса индивидуального сопровождения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18434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7287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ОБРАЗОВАНИЕ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438" y="2954338"/>
            <a:ext cx="107442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Возрастная школа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dirty="0">
                <a:latin typeface="+mn-lt"/>
              </a:rPr>
              <a:t>позволяет устроить образование так, чтобы взрослеющий человек логично проходил этапы взросления, от учебного действия через познавательный интерес к жизненному интересу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5438" y="4446588"/>
            <a:ext cx="10912475" cy="161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2800">
                <a:solidFill>
                  <a:srgbClr val="2E75B6"/>
                </a:solidFill>
                <a:latin typeface="Calibri" pitchFamily="34" charset="0"/>
              </a:rPr>
              <a:t>Школа самоопределения</a:t>
            </a:r>
            <a:r>
              <a:rPr lang="en-US" sz="2800">
                <a:solidFill>
                  <a:srgbClr val="2E75B6"/>
                </a:solidFill>
                <a:latin typeface="Calibri" pitchFamily="34" charset="0"/>
              </a:rPr>
              <a:t>|</a:t>
            </a:r>
            <a:r>
              <a:rPr lang="ru-RU" sz="2800">
                <a:solidFill>
                  <a:srgbClr val="222A35"/>
                </a:solidFill>
                <a:latin typeface="Calibri" pitchFamily="34" charset="0"/>
              </a:rPr>
              <a:t> </a:t>
            </a:r>
            <a:r>
              <a:rPr lang="ru-RU" sz="2400">
                <a:solidFill>
                  <a:srgbClr val="222A35"/>
                </a:solidFill>
                <a:latin typeface="Calibri" pitchFamily="34" charset="0"/>
              </a:rPr>
              <a:t>помогает выстроить: образ себя; способ определения себе подобных, взаимодействий и взаимоотношений с ними; собственный образ объективной действительности. Всё это в совокупности даёт картину мира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5438" y="1555750"/>
            <a:ext cx="10744200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Развивающее обучение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dirty="0">
                <a:latin typeface="+mn-lt"/>
              </a:rPr>
              <a:t>позволяет одновременно эффективно учить детей писать, читать, считать и учить спорить, сомневаться, договариваться и соглашаться. В начальном школьном возрасте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29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73730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7287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СИСТЕМА ВЫЯВЛЕНИЯ ОДАРЁННЫХ ДЕТЕЙ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103313"/>
            <a:ext cx="1178718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Система выявления одарённых детей строится через единое универсальное задание проблемного характера.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Решение данного задания должно иметь прикладную значимость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438" y="3567113"/>
            <a:ext cx="10744200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2-Й ЭТАП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>
                <a:latin typeface="+mn-lt"/>
              </a:rPr>
              <a:t>победители дистанционного этапа принимают участие в региональном </a:t>
            </a:r>
            <a:r>
              <a:rPr lang="ru-RU" sz="2000" dirty="0" err="1">
                <a:latin typeface="+mn-lt"/>
              </a:rPr>
              <a:t>компетентностном</a:t>
            </a:r>
            <a:r>
              <a:rPr lang="ru-RU" sz="2000" dirty="0">
                <a:latin typeface="+mn-lt"/>
              </a:rPr>
              <a:t> состязании, где дети включаются в процесс решения реальных проблем региональной значимости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5438" y="4813300"/>
            <a:ext cx="10912475" cy="1385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3-Й ЭТАП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победители региональных этапов принимают участие в Российском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компетентностном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состязании, где принимают участие в решении проблемных заданий Российского масштаба. В результате, победители получают поддержку в форме образовательного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продюсирования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на мировые площадки.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5438" y="2408238"/>
            <a:ext cx="10744200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1-Й ЭТАП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>
                <a:latin typeface="+mn-lt"/>
              </a:rPr>
              <a:t>распространение по всем территориям и муниципальным образованиям РФ универсальных проблемных заданий, которые дети должны решить дистанционно; предложить свои решения Центральной федеральной комиссии.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7638" y="3289300"/>
            <a:ext cx="9144000" cy="29908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КУРСЫ ПОВЫШЕНИЯ КВАЛИФИКАЦИИ ДЛЯ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педагогов сопровождения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одарённых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детей;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-руководителей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организации образования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74754" name="Группа 29"/>
          <p:cNvGrpSpPr>
            <a:grpSpLocks/>
          </p:cNvGrpSpPr>
          <p:nvPr/>
        </p:nvGrpSpPr>
        <p:grpSpPr bwMode="auto">
          <a:xfrm>
            <a:off x="-6350" y="0"/>
            <a:ext cx="1423988" cy="6858000"/>
            <a:chOff x="-5976" y="0"/>
            <a:chExt cx="1423296" cy="6858000"/>
          </a:xfrm>
        </p:grpSpPr>
        <p:grpSp>
          <p:nvGrpSpPr>
            <p:cNvPr id="74755" name="Группа 27"/>
            <p:cNvGrpSpPr>
              <a:grpSpLocks/>
            </p:cNvGrpSpPr>
            <p:nvPr/>
          </p:nvGrpSpPr>
          <p:grpSpPr bwMode="auto">
            <a:xfrm>
              <a:off x="-5976" y="0"/>
              <a:ext cx="1423296" cy="6858000"/>
              <a:chOff x="-5976" y="0"/>
              <a:chExt cx="1423296" cy="6858000"/>
            </a:xfrm>
          </p:grpSpPr>
          <p:pic>
            <p:nvPicPr>
              <p:cNvPr id="74757" name="Рисунок 5"/>
              <p:cNvPicPr>
                <a:picLocks noChangeAspect="1"/>
              </p:cNvPicPr>
              <p:nvPr/>
            </p:nvPicPr>
            <p:blipFill>
              <a:blip r:embed="rId2" cstate="print"/>
              <a:srcRect b="10556"/>
              <a:stretch>
                <a:fillRect/>
              </a:stretch>
            </p:blipFill>
            <p:spPr bwMode="auto">
              <a:xfrm>
                <a:off x="0" y="0"/>
                <a:ext cx="1417320" cy="6134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376065" y="6119813"/>
                <a:ext cx="0" cy="738187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552552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-5976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Прямоугольник 28"/>
            <p:cNvSpPr/>
            <p:nvPr/>
          </p:nvSpPr>
          <p:spPr>
            <a:xfrm>
              <a:off x="965102" y="5534025"/>
              <a:ext cx="452218" cy="150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7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75778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668463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ПОВЫШЕНИЕ КВАЛИФИКАЦИИ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38" y="1027113"/>
            <a:ext cx="12184062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Реализация программы повышения квалификации педагогов и руководителей организаций доп. образования в разных регионах РФ</a:t>
            </a:r>
            <a:r>
              <a:rPr lang="ru-RU" sz="3200" dirty="0">
                <a:latin typeface="+mn-lt"/>
              </a:rPr>
              <a:t/>
            </a:r>
            <a:br>
              <a:rPr lang="ru-RU" sz="3200" dirty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5875" y="2211388"/>
            <a:ext cx="272732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МОДУЛЬ 1</a:t>
            </a:r>
            <a:r>
              <a:rPr lang="ru-RU" sz="4400" dirty="0">
                <a:latin typeface="+mn-lt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5875" y="3452813"/>
            <a:ext cx="2727325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МОДУЛЬ 2</a:t>
            </a:r>
            <a:r>
              <a:rPr lang="ru-RU" sz="4400" dirty="0">
                <a:latin typeface="+mn-lt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15875" y="4691063"/>
            <a:ext cx="272732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МОДУЛЬ 3</a:t>
            </a:r>
            <a:r>
              <a:rPr lang="ru-RU" sz="4400" dirty="0">
                <a:latin typeface="+mn-lt"/>
              </a:rPr>
              <a:t>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711450" y="2395538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711450" y="3621088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711450" y="4957763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67025" y="2398713"/>
            <a:ext cx="9167813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Проектирование модульных образовательных программ для одарённых детей в системе дополнительного образования</a:t>
            </a:r>
          </a:p>
        </p:txBody>
      </p:sp>
      <p:sp>
        <p:nvSpPr>
          <p:cNvPr id="75787" name="TextBox 16"/>
          <p:cNvSpPr txBox="1">
            <a:spLocks noChangeArrowheads="1"/>
          </p:cNvSpPr>
          <p:nvPr/>
        </p:nvSpPr>
        <p:spPr bwMode="auto">
          <a:xfrm>
            <a:off x="2867025" y="3448050"/>
            <a:ext cx="9324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Организация и реализация практик психолого-педагогического сопровождения одарённых детей в системе дополнительного образования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67025" y="4810125"/>
            <a:ext cx="9324975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Конструирование образовательных ситуаций и пространств для одарённых детей и управление данными ситуациями и пространствами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1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76802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2097088"/>
          </a:xfrm>
        </p:spPr>
        <p:txBody>
          <a:bodyPr/>
          <a:lstStyle/>
          <a:p>
            <a:pPr algn="r"/>
            <a:r>
              <a:rPr lang="ru-RU" sz="4800" smtClean="0">
                <a:solidFill>
                  <a:srgbClr val="00B0F0"/>
                </a:solidFill>
              </a:rPr>
              <a:t>ОБЩИЕ РЕЗУЛЬТАТЫ ПО ПРОХОЖДЕНИЮ КУРСОВ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6225" y="1824038"/>
            <a:ext cx="112903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Умение слушателей отказываться от стереотипов, контролируемо развивать деятельность, строить будущее отличное от прошлого</a:t>
            </a:r>
            <a:endParaRPr lang="ru-RU" sz="24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438" y="3281363"/>
            <a:ext cx="107442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Создание слушателями на курсах реальных программ и проектов развития деятельности, например, учебных программ, индивидуальных образовательных программ, программ развития школы и пр.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76225" y="1631950"/>
            <a:ext cx="15875" cy="1298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92100" y="3143250"/>
            <a:ext cx="17463" cy="13001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11300" y="4694238"/>
            <a:ext cx="10914063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Результаты программы отслеживаются с помощью экспертной оценки, осуществляемой в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деятельностном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режиме. Реализацию программы можно считать эффективной, если происходит реальное развитие деятельности учащихся, педагогов, руководителей различного уровня и повышение качества продуктов их труда на рабочем месте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5" name="Группа 3"/>
          <p:cNvGrpSpPr>
            <a:grpSpLocks/>
          </p:cNvGrpSpPr>
          <p:nvPr/>
        </p:nvGrpSpPr>
        <p:grpSpPr bwMode="auto">
          <a:xfrm rot="-5400000">
            <a:off x="-3226593" y="3210718"/>
            <a:ext cx="6858000" cy="436563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555750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4000" dirty="0">
                <a:solidFill>
                  <a:srgbClr val="00B0F0"/>
                </a:solidFill>
              </a:rPr>
              <a:t>Компетенции педагога сопровождения одарённых детей в системе </a:t>
            </a:r>
            <a:r>
              <a:rPr lang="ru-RU" sz="4000" dirty="0" smtClean="0">
                <a:solidFill>
                  <a:srgbClr val="00B0F0"/>
                </a:solidFill>
              </a:rPr>
              <a:t>образования</a:t>
            </a:r>
            <a:r>
              <a:rPr lang="ru-RU" sz="6600" dirty="0" smtClean="0">
                <a:solidFill>
                  <a:srgbClr val="00B0F0"/>
                </a:solidFill>
              </a:rPr>
              <a:t/>
            </a:r>
            <a:br>
              <a:rPr lang="ru-RU" sz="6600" dirty="0" smtClean="0">
                <a:solidFill>
                  <a:srgbClr val="00B0F0"/>
                </a:solidFill>
              </a:rPr>
            </a:br>
            <a:r>
              <a:rPr lang="ru-RU" sz="4400" dirty="0" smtClean="0"/>
              <a:t> 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7550" y="1347788"/>
            <a:ext cx="11477625" cy="5035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>
                <a:solidFill>
                  <a:srgbClr val="222A35"/>
                </a:solidFill>
                <a:latin typeface="Calibri" pitchFamily="34" charset="0"/>
              </a:rPr>
              <a:t>Проектно-аналитические способности, позволяющие работать с культурными формами проектирования, оформлять собственные разработки в соответствии с принятыми культурными нормами;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>
                <a:solidFill>
                  <a:srgbClr val="222A35"/>
                </a:solidFill>
                <a:latin typeface="Calibri" pitchFamily="34" charset="0"/>
              </a:rPr>
              <a:t>Способность проектировать содержание инновационных, открытых образовательных программ и модулей в сфере образования детей;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>
                <a:solidFill>
                  <a:srgbClr val="222A35"/>
                </a:solidFill>
                <a:latin typeface="Calibri" pitchFamily="34" charset="0"/>
              </a:rPr>
              <a:t>Способность оказывать индивидуальные образовательные консультации одарённым детям, с учётом их возрастной, индивидуальной специфики и частного запроса/интереса;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>
                <a:solidFill>
                  <a:srgbClr val="222A35"/>
                </a:solidFill>
                <a:latin typeface="Calibri" pitchFamily="34" charset="0"/>
              </a:rPr>
              <a:t>Способность строить индивидуальные образовательные стратегии одарённых детей в разных сферах и системах деятельности;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>
                <a:solidFill>
                  <a:srgbClr val="222A35"/>
                </a:solidFill>
                <a:latin typeface="Calibri" pitchFamily="34" charset="0"/>
              </a:rPr>
              <a:t>Способность выстраивать процесс индивидуального психолого-педагогического сопровождения одарённых детей с учётом их индивидуальной специфики и с учётом ресурсности и возможностей, представленных в открытых социо-культурных пространствах разного масштаба (пространство учреждения, пространство семьи, пространство города, пространство страны и т.д.);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>
                <a:solidFill>
                  <a:srgbClr val="222A35"/>
                </a:solidFill>
                <a:latin typeface="Calibri" pitchFamily="34" charset="0"/>
              </a:rPr>
              <a:t>Способность конструировать образовательные ситуации в системе образования для одарённых детей;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>
                <a:solidFill>
                  <a:srgbClr val="222A35"/>
                </a:solidFill>
                <a:latin typeface="Calibri" pitchFamily="34" charset="0"/>
              </a:rPr>
              <a:t>Способность управлять образовательными ситуациями в системе образования для одарённых детей;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>
                <a:solidFill>
                  <a:srgbClr val="222A35"/>
                </a:solidFill>
                <a:latin typeface="Calibri" pitchFamily="34" charset="0"/>
              </a:rPr>
              <a:t>Способность проектировать новые учебно-образовательные форматы, направленные на формирование компетентностных результатов у одарённых детей в системе образования;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>
                <a:solidFill>
                  <a:srgbClr val="222A35"/>
                </a:solidFill>
                <a:latin typeface="Calibri" pitchFamily="34" charset="0"/>
              </a:rPr>
              <a:t>Способность осуществлять диагностику психологического, социального и учебного состояния одарённого ребёнка в сфере образования.</a:t>
            </a:r>
            <a:endParaRPr lang="ru-RU" sz="2000">
              <a:solidFill>
                <a:srgbClr val="222A35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555750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4000" dirty="0">
                <a:solidFill>
                  <a:srgbClr val="00B0F0"/>
                </a:solidFill>
              </a:rPr>
              <a:t>Компетенции руководителя организации </a:t>
            </a:r>
            <a:r>
              <a:rPr lang="ru-RU" sz="4000" dirty="0" smtClean="0">
                <a:solidFill>
                  <a:srgbClr val="00B0F0"/>
                </a:solidFill>
              </a:rPr>
              <a:t>образования </a:t>
            </a:r>
            <a:r>
              <a:rPr lang="ru-RU" sz="4000" dirty="0">
                <a:solidFill>
                  <a:srgbClr val="00B0F0"/>
                </a:solidFill>
              </a:rPr>
              <a:t>одарённых детей</a:t>
            </a:r>
            <a:r>
              <a:rPr lang="ru-RU" sz="6600" dirty="0" smtClean="0">
                <a:solidFill>
                  <a:srgbClr val="00B0F0"/>
                </a:solidFill>
              </a:rPr>
              <a:t/>
            </a:r>
            <a:br>
              <a:rPr lang="ru-RU" sz="6600" dirty="0" smtClean="0">
                <a:solidFill>
                  <a:srgbClr val="00B0F0"/>
                </a:solidFill>
              </a:rPr>
            </a:br>
            <a:r>
              <a:rPr lang="ru-RU" sz="4400" dirty="0" smtClean="0"/>
              <a:t> 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9138" y="1335088"/>
            <a:ext cx="11476037" cy="4968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ru-RU" sz="2000">
                <a:solidFill>
                  <a:srgbClr val="222A35"/>
                </a:solidFill>
                <a:latin typeface="Calibri" pitchFamily="34" charset="0"/>
              </a:rPr>
              <a:t>Способность управлять системами образовательных программ и модулей в сфере образования одарённых детей;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>
                <a:solidFill>
                  <a:srgbClr val="222A35"/>
                </a:solidFill>
                <a:latin typeface="Calibri" pitchFamily="34" charset="0"/>
              </a:rPr>
              <a:t>Способность проектировать оптимальные организационные схемы педагогических позиций, позволяющих развернуть эффективный для учреждения процесс психолого-педагогического сопровождения одарённых детей в системе образования;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>
                <a:solidFill>
                  <a:srgbClr val="222A35"/>
                </a:solidFill>
                <a:latin typeface="Calibri" pitchFamily="34" charset="0"/>
              </a:rPr>
              <a:t>Способность управлять инновационным содержанием и проектами педагогических коопераций и систем, занимающихся психолого-педагогическим сопровождением одарённых детей в системе образования;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>
                <a:solidFill>
                  <a:srgbClr val="222A35"/>
                </a:solidFill>
                <a:latin typeface="Calibri" pitchFamily="34" charset="0"/>
              </a:rPr>
              <a:t>Способность разрабатывать системы менеджмента качества организаций и учреждений сферы образования, занимающихся сопровождением одарённых детей;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>
                <a:solidFill>
                  <a:srgbClr val="222A35"/>
                </a:solidFill>
                <a:latin typeface="Calibri" pitchFamily="34" charset="0"/>
              </a:rPr>
              <a:t>Способность привлекать дополнительный ресурс к деятельности учреждения/организации сферы  образования;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>
                <a:solidFill>
                  <a:srgbClr val="222A35"/>
                </a:solidFill>
                <a:latin typeface="Calibri" pitchFamily="34" charset="0"/>
              </a:rPr>
              <a:t>Способность выстраивать продуктивное взаимодействие с партнёрами учреждения/организации образования;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>
                <a:solidFill>
                  <a:srgbClr val="222A35"/>
                </a:solidFill>
                <a:latin typeface="Calibri" pitchFamily="34" charset="0"/>
              </a:rPr>
              <a:t>Способность управлять психолого-педагогическими кооперациями через построение организационно-деятельностных форматов взаимодействия.</a:t>
            </a:r>
          </a:p>
        </p:txBody>
      </p:sp>
      <p:grpSp>
        <p:nvGrpSpPr>
          <p:cNvPr id="78851" name="Группа 7"/>
          <p:cNvGrpSpPr>
            <a:grpSpLocks/>
          </p:cNvGrpSpPr>
          <p:nvPr/>
        </p:nvGrpSpPr>
        <p:grpSpPr bwMode="auto">
          <a:xfrm rot="-5400000">
            <a:off x="-3226593" y="3210718"/>
            <a:ext cx="6858000" cy="436563"/>
            <a:chOff x="-16046" y="6231911"/>
            <a:chExt cx="12208046" cy="655826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98763" y="306388"/>
            <a:ext cx="10645775" cy="64166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53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53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300" dirty="0" smtClean="0">
                <a:solidFill>
                  <a:schemeClr val="accent1">
                    <a:lumMod val="50000"/>
                  </a:schemeClr>
                </a:solidFill>
              </a:rPr>
              <a:t>Четвёртая Российская Компетентностная олимпиада в формате летних стратегических игр</a:t>
            </a:r>
            <a:r>
              <a:rPr lang="ru-RU" sz="5300" dirty="0" smtClean="0">
                <a:solidFill>
                  <a:srgbClr val="00B0F0"/>
                </a:solidFill>
              </a:rPr>
              <a:t/>
            </a:r>
            <a:br>
              <a:rPr lang="ru-RU" sz="5300" dirty="0" smtClean="0">
                <a:solidFill>
                  <a:srgbClr val="00B0F0"/>
                </a:solidFill>
              </a:rPr>
            </a:br>
            <a:r>
              <a:rPr lang="ru-RU" sz="5300" dirty="0" smtClean="0">
                <a:solidFill>
                  <a:srgbClr val="00B0F0"/>
                </a:solidFill>
              </a:rPr>
              <a:t>КОНСТРУИРОВАНИЕ ВНЕЗЕМНЫХ СВОБОД</a:t>
            </a:r>
            <a:r>
              <a:rPr lang="en-US" sz="5300" dirty="0" smtClean="0">
                <a:solidFill>
                  <a:srgbClr val="00B0F0"/>
                </a:solidFill>
              </a:rPr>
              <a:t/>
            </a:r>
            <a:br>
              <a:rPr lang="en-US" sz="5300" dirty="0" smtClean="0">
                <a:solidFill>
                  <a:srgbClr val="00B0F0"/>
                </a:solidFill>
              </a:rPr>
            </a:br>
            <a:r>
              <a:rPr lang="en-US" sz="5300" dirty="0">
                <a:solidFill>
                  <a:srgbClr val="00B0F0"/>
                </a:solidFill>
              </a:rPr>
              <a:t/>
            </a:r>
            <a:br>
              <a:rPr lang="en-US" sz="5300" dirty="0">
                <a:solidFill>
                  <a:srgbClr val="00B0F0"/>
                </a:solidFill>
              </a:rPr>
            </a:br>
            <a:r>
              <a:rPr lang="en-US" sz="5300" dirty="0" smtClean="0">
                <a:solidFill>
                  <a:srgbClr val="00B0F0"/>
                </a:solidFill>
              </a:rPr>
              <a:t/>
            </a:r>
            <a:br>
              <a:rPr lang="en-US" sz="5300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6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79874" name="Группа 29"/>
          <p:cNvGrpSpPr>
            <a:grpSpLocks/>
          </p:cNvGrpSpPr>
          <p:nvPr/>
        </p:nvGrpSpPr>
        <p:grpSpPr bwMode="auto">
          <a:xfrm>
            <a:off x="-6350" y="5534025"/>
            <a:ext cx="817563" cy="1323975"/>
            <a:chOff x="-5976" y="5534109"/>
            <a:chExt cx="1423296" cy="1323891"/>
          </a:xfrm>
        </p:grpSpPr>
        <p:grpSp>
          <p:nvGrpSpPr>
            <p:cNvPr id="79886" name="Группа 27"/>
            <p:cNvGrpSpPr>
              <a:grpSpLocks/>
            </p:cNvGrpSpPr>
            <p:nvPr/>
          </p:nvGrpSpPr>
          <p:grpSpPr bwMode="auto">
            <a:xfrm>
              <a:off x="-5976" y="6119906"/>
              <a:ext cx="1382356" cy="738094"/>
              <a:chOff x="-5976" y="6119906"/>
              <a:chExt cx="1382356" cy="738094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375865" y="6119860"/>
                <a:ext cx="0" cy="73814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552288" y="6821490"/>
                <a:ext cx="823577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-5976" y="6821490"/>
                <a:ext cx="823577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Прямоугольник 28"/>
            <p:cNvSpPr/>
            <p:nvPr/>
          </p:nvSpPr>
          <p:spPr>
            <a:xfrm>
              <a:off x="964077" y="5534109"/>
              <a:ext cx="453243" cy="1508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-6350" y="3460750"/>
            <a:ext cx="109537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Четвёртая Российская Компетентностная олимпиада будет проводиться в Чувашской Республике с 5 по 14 июля 2015 г.</a:t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Приём заявок на участие в олимпиаде осуществляется до 20 апреля 2015г.  на электронный адрес: 2015rko@gmail.com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По уточняющим вопросам можно обращаться по номеру: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8 (495) 76 76 551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98763" y="5907088"/>
            <a:ext cx="1095216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ПОДРОБНЕЕ НА САЙТЕ</a:t>
            </a:r>
            <a:r>
              <a:rPr lang="ru-RU" sz="3600" dirty="0">
                <a:latin typeface="+mn-lt"/>
              </a:rPr>
              <a:t>: </a:t>
            </a:r>
            <a:r>
              <a:rPr lang="en-US" sz="3600" dirty="0">
                <a:latin typeface="+mn-lt"/>
                <a:hlinkClick r:id="rId2"/>
              </a:rPr>
              <a:t>http://opencu.ru/lsi-rko</a:t>
            </a:r>
            <a:r>
              <a:rPr lang="ru-RU" sz="3600" dirty="0">
                <a:latin typeface="+mn-lt"/>
              </a:rPr>
              <a:t> </a:t>
            </a:r>
          </a:p>
        </p:txBody>
      </p:sp>
      <p:grpSp>
        <p:nvGrpSpPr>
          <p:cNvPr id="79877" name="Группа 11"/>
          <p:cNvGrpSpPr>
            <a:grpSpLocks/>
          </p:cNvGrpSpPr>
          <p:nvPr/>
        </p:nvGrpSpPr>
        <p:grpSpPr bwMode="auto">
          <a:xfrm>
            <a:off x="-6350" y="0"/>
            <a:ext cx="1423988" cy="6858000"/>
            <a:chOff x="-5976" y="0"/>
            <a:chExt cx="1423296" cy="6858000"/>
          </a:xfrm>
        </p:grpSpPr>
        <p:grpSp>
          <p:nvGrpSpPr>
            <p:cNvPr id="79880" name="Группа 12"/>
            <p:cNvGrpSpPr>
              <a:grpSpLocks/>
            </p:cNvGrpSpPr>
            <p:nvPr/>
          </p:nvGrpSpPr>
          <p:grpSpPr bwMode="auto">
            <a:xfrm>
              <a:off x="-5976" y="0"/>
              <a:ext cx="1423296" cy="6858000"/>
              <a:chOff x="-5976" y="0"/>
              <a:chExt cx="1423296" cy="6858000"/>
            </a:xfrm>
          </p:grpSpPr>
          <p:pic>
            <p:nvPicPr>
              <p:cNvPr id="15" name="Рисунок 14"/>
              <p:cNvPicPr>
                <a:picLocks noChangeAspect="1"/>
              </p:cNvPicPr>
              <p:nvPr/>
            </p:nvPicPr>
            <p:blipFill rotWithShape="1">
              <a:blip r:embed="rId3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/>
                </a:extLst>
              </a:blip>
              <a:srcRect b="49474"/>
              <a:stretch/>
            </p:blipFill>
            <p:spPr>
              <a:xfrm>
                <a:off x="0" y="0"/>
                <a:ext cx="1417320" cy="3465095"/>
              </a:xfrm>
              <a:prstGeom prst="rect">
                <a:avLst/>
              </a:prstGeom>
            </p:spPr>
          </p:pic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1376065" y="6119813"/>
                <a:ext cx="0" cy="738187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552552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-5976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Прямоугольник 13"/>
            <p:cNvSpPr/>
            <p:nvPr/>
          </p:nvSpPr>
          <p:spPr>
            <a:xfrm>
              <a:off x="965102" y="5534025"/>
              <a:ext cx="452218" cy="150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t="28371" b="49474"/>
          <a:stretch/>
        </p:blipFill>
        <p:spPr>
          <a:xfrm>
            <a:off x="-5976" y="5406189"/>
            <a:ext cx="1417320" cy="151937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 t="24127" b="49474"/>
          <a:stretch/>
        </p:blipFill>
        <p:spPr>
          <a:xfrm>
            <a:off x="10774680" y="3595775"/>
            <a:ext cx="1417320" cy="1810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7638" y="0"/>
            <a:ext cx="10645775" cy="6821488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Попов Александр Анатольевич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д.ф.н., руководитель Лаборатории компетентностных практик образования ГБОУ ВО г. Москвы «МГПУ», </a:t>
            </a:r>
            <a:b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генеральный директор АНО ДПО «Открытое образование»</a:t>
            </a:r>
            <a:b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E-mail</a:t>
            </a: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aktor@mail.ru</a:t>
            </a: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b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Сайт/ 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www.opencu.ru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sz="6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80898" name="Группа 29"/>
          <p:cNvGrpSpPr>
            <a:grpSpLocks/>
          </p:cNvGrpSpPr>
          <p:nvPr/>
        </p:nvGrpSpPr>
        <p:grpSpPr bwMode="auto">
          <a:xfrm>
            <a:off x="-6350" y="0"/>
            <a:ext cx="1423988" cy="6858000"/>
            <a:chOff x="-5976" y="0"/>
            <a:chExt cx="1423296" cy="6858000"/>
          </a:xfrm>
        </p:grpSpPr>
        <p:grpSp>
          <p:nvGrpSpPr>
            <p:cNvPr id="80899" name="Группа 27"/>
            <p:cNvGrpSpPr>
              <a:grpSpLocks/>
            </p:cNvGrpSpPr>
            <p:nvPr/>
          </p:nvGrpSpPr>
          <p:grpSpPr bwMode="auto">
            <a:xfrm>
              <a:off x="-5976" y="0"/>
              <a:ext cx="1423296" cy="6858000"/>
              <a:chOff x="-5976" y="0"/>
              <a:chExt cx="1423296" cy="6858000"/>
            </a:xfrm>
          </p:grpSpPr>
          <p:pic>
            <p:nvPicPr>
              <p:cNvPr id="80901" name="Рисунок 5"/>
              <p:cNvPicPr>
                <a:picLocks noChangeAspect="1"/>
              </p:cNvPicPr>
              <p:nvPr/>
            </p:nvPicPr>
            <p:blipFill>
              <a:blip r:embed="rId3" cstate="print"/>
              <a:srcRect b="10556"/>
              <a:stretch>
                <a:fillRect/>
              </a:stretch>
            </p:blipFill>
            <p:spPr bwMode="auto">
              <a:xfrm>
                <a:off x="0" y="0"/>
                <a:ext cx="1417320" cy="6134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376065" y="6119813"/>
                <a:ext cx="0" cy="738187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552552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-5976" y="6821488"/>
                <a:ext cx="823513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Прямоугольник 28"/>
            <p:cNvSpPr/>
            <p:nvPr/>
          </p:nvSpPr>
          <p:spPr>
            <a:xfrm>
              <a:off x="965102" y="5534025"/>
              <a:ext cx="452218" cy="1508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38" name="Заголовок 1"/>
          <p:cNvSpPr>
            <a:spLocks noGrp="1"/>
          </p:cNvSpPr>
          <p:nvPr>
            <p:ph type="ctrTitle"/>
          </p:nvPr>
        </p:nvSpPr>
        <p:spPr>
          <a:xfrm>
            <a:off x="-15875" y="6350"/>
            <a:ext cx="12207875" cy="1668463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4900" dirty="0" smtClean="0">
                <a:solidFill>
                  <a:srgbClr val="00B0F0"/>
                </a:solidFill>
              </a:rPr>
              <a:t>СОЦИАЛЬНО-ЭКОНОМИЧЕСКАЯ СМЕНА УКЛАДОВ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sz="4400" dirty="0" smtClean="0"/>
              <a:t> 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33575" y="4346575"/>
            <a:ext cx="10082213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Четвертый ТУ - (1930-1980) – двигатель внутреннего сгорания, нефтехимия;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Пятый ТУ - (1980-2030) – микроэлектроника;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Шестой ТУ - (2030-2080) – биотехнологии, космическая техника, тонкая химия.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665288" y="4346575"/>
            <a:ext cx="19050" cy="14938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61" name="Группа 12"/>
          <p:cNvGrpSpPr>
            <a:grpSpLocks/>
          </p:cNvGrpSpPr>
          <p:nvPr/>
        </p:nvGrpSpPr>
        <p:grpSpPr bwMode="auto">
          <a:xfrm>
            <a:off x="2443163" y="1169988"/>
            <a:ext cx="9536112" cy="2989262"/>
            <a:chOff x="1500166" y="1388533"/>
            <a:chExt cx="7415234" cy="2409578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500166" y="3286252"/>
              <a:ext cx="7000465" cy="12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Полилиния 14"/>
            <p:cNvSpPr/>
            <p:nvPr/>
          </p:nvSpPr>
          <p:spPr>
            <a:xfrm>
              <a:off x="1650767" y="2857570"/>
              <a:ext cx="1169007" cy="444038"/>
            </a:xfrm>
            <a:custGeom>
              <a:avLst/>
              <a:gdLst>
                <a:gd name="connsiteX0" fmla="*/ 0 w 1168400"/>
                <a:gd name="connsiteY0" fmla="*/ 994833 h 1020233"/>
                <a:gd name="connsiteX1" fmla="*/ 571500 w 1168400"/>
                <a:gd name="connsiteY1" fmla="*/ 4233 h 1020233"/>
                <a:gd name="connsiteX2" fmla="*/ 1168400 w 1168400"/>
                <a:gd name="connsiteY2" fmla="*/ 1020233 h 1020233"/>
                <a:gd name="connsiteX3" fmla="*/ 1168400 w 1168400"/>
                <a:gd name="connsiteY3" fmla="*/ 1020233 h 1020233"/>
                <a:gd name="connsiteX4" fmla="*/ 952500 w 1168400"/>
                <a:gd name="connsiteY4" fmla="*/ 1007533 h 1020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1020233">
                  <a:moveTo>
                    <a:pt x="0" y="994833"/>
                  </a:moveTo>
                  <a:cubicBezTo>
                    <a:pt x="188383" y="497416"/>
                    <a:pt x="376767" y="0"/>
                    <a:pt x="571500" y="4233"/>
                  </a:cubicBezTo>
                  <a:cubicBezTo>
                    <a:pt x="766233" y="8466"/>
                    <a:pt x="1168400" y="1020233"/>
                    <a:pt x="1168400" y="1020233"/>
                  </a:cubicBezTo>
                  <a:lnTo>
                    <a:pt x="1168400" y="1020233"/>
                  </a:lnTo>
                  <a:lnTo>
                    <a:pt x="952500" y="1007533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553136" y="2666902"/>
              <a:ext cx="990015" cy="634706"/>
            </a:xfrm>
            <a:custGeom>
              <a:avLst/>
              <a:gdLst>
                <a:gd name="connsiteX0" fmla="*/ 0 w 990600"/>
                <a:gd name="connsiteY0" fmla="*/ 622300 h 635000"/>
                <a:gd name="connsiteX1" fmla="*/ 546100 w 990600"/>
                <a:gd name="connsiteY1" fmla="*/ 0 h 635000"/>
                <a:gd name="connsiteX2" fmla="*/ 965200 w 990600"/>
                <a:gd name="connsiteY2" fmla="*/ 622300 h 635000"/>
                <a:gd name="connsiteX3" fmla="*/ 965200 w 990600"/>
                <a:gd name="connsiteY3" fmla="*/ 622300 h 635000"/>
                <a:gd name="connsiteX4" fmla="*/ 990600 w 990600"/>
                <a:gd name="connsiteY4" fmla="*/ 635000 h 63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0600" h="635000">
                  <a:moveTo>
                    <a:pt x="0" y="622300"/>
                  </a:moveTo>
                  <a:cubicBezTo>
                    <a:pt x="192616" y="311150"/>
                    <a:pt x="385233" y="0"/>
                    <a:pt x="546100" y="0"/>
                  </a:cubicBezTo>
                  <a:cubicBezTo>
                    <a:pt x="706967" y="0"/>
                    <a:pt x="965200" y="622300"/>
                    <a:pt x="965200" y="622300"/>
                  </a:cubicBezTo>
                  <a:lnTo>
                    <a:pt x="965200" y="622300"/>
                  </a:lnTo>
                  <a:lnTo>
                    <a:pt x="990600" y="63500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3377737" y="2450641"/>
              <a:ext cx="1207275" cy="850966"/>
            </a:xfrm>
            <a:custGeom>
              <a:avLst/>
              <a:gdLst>
                <a:gd name="connsiteX0" fmla="*/ 0 w 1206500"/>
                <a:gd name="connsiteY0" fmla="*/ 850900 h 850900"/>
                <a:gd name="connsiteX1" fmla="*/ 622300 w 1206500"/>
                <a:gd name="connsiteY1" fmla="*/ 0 h 850900"/>
                <a:gd name="connsiteX2" fmla="*/ 1206500 w 1206500"/>
                <a:gd name="connsiteY2" fmla="*/ 85090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6500" h="850900">
                  <a:moveTo>
                    <a:pt x="0" y="850900"/>
                  </a:moveTo>
                  <a:cubicBezTo>
                    <a:pt x="210608" y="425450"/>
                    <a:pt x="421217" y="0"/>
                    <a:pt x="622300" y="0"/>
                  </a:cubicBezTo>
                  <a:cubicBezTo>
                    <a:pt x="823383" y="0"/>
                    <a:pt x="1014941" y="425450"/>
                    <a:pt x="1206500" y="85090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4368986" y="2245898"/>
              <a:ext cx="1320842" cy="1055710"/>
            </a:xfrm>
            <a:custGeom>
              <a:avLst/>
              <a:gdLst>
                <a:gd name="connsiteX0" fmla="*/ 0 w 1320800"/>
                <a:gd name="connsiteY0" fmla="*/ 1043517 h 1056217"/>
                <a:gd name="connsiteX1" fmla="*/ 774700 w 1320800"/>
                <a:gd name="connsiteY1" fmla="*/ 2117 h 1056217"/>
                <a:gd name="connsiteX2" fmla="*/ 1320800 w 1320800"/>
                <a:gd name="connsiteY2" fmla="*/ 1056217 h 1056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0800" h="1056217">
                  <a:moveTo>
                    <a:pt x="0" y="1043517"/>
                  </a:moveTo>
                  <a:cubicBezTo>
                    <a:pt x="277283" y="521758"/>
                    <a:pt x="554567" y="0"/>
                    <a:pt x="774700" y="2117"/>
                  </a:cubicBezTo>
                  <a:cubicBezTo>
                    <a:pt x="994833" y="4234"/>
                    <a:pt x="1157816" y="530225"/>
                    <a:pt x="1320800" y="105621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5447880" y="1758351"/>
              <a:ext cx="1702282" cy="1556053"/>
            </a:xfrm>
            <a:custGeom>
              <a:avLst/>
              <a:gdLst>
                <a:gd name="connsiteX0" fmla="*/ 0 w 1701800"/>
                <a:gd name="connsiteY0" fmla="*/ 1517650 h 1555750"/>
                <a:gd name="connsiteX1" fmla="*/ 952500 w 1701800"/>
                <a:gd name="connsiteY1" fmla="*/ 6350 h 1555750"/>
                <a:gd name="connsiteX2" fmla="*/ 1701800 w 1701800"/>
                <a:gd name="connsiteY2" fmla="*/ 1555750 h 155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1800" h="1555750">
                  <a:moveTo>
                    <a:pt x="0" y="1517650"/>
                  </a:moveTo>
                  <a:cubicBezTo>
                    <a:pt x="334433" y="758825"/>
                    <a:pt x="668867" y="0"/>
                    <a:pt x="952500" y="6350"/>
                  </a:cubicBezTo>
                  <a:cubicBezTo>
                    <a:pt x="1236133" y="12700"/>
                    <a:pt x="1468966" y="784225"/>
                    <a:pt x="1701800" y="155575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71708" y="3000890"/>
              <a:ext cx="428348" cy="29687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58041" y="2857570"/>
              <a:ext cx="428348" cy="29815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II</a:t>
              </a:r>
              <a:endPara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86334" y="2714249"/>
              <a:ext cx="499945" cy="29815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III</a:t>
              </a:r>
              <a:endPara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786225" y="2642589"/>
              <a:ext cx="643139" cy="29815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IV</a:t>
              </a:r>
              <a:endPara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00906" y="2572208"/>
              <a:ext cx="785099" cy="29687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00166" y="3499953"/>
              <a:ext cx="856696" cy="29815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1785</a:t>
              </a:r>
              <a:r>
                <a:rPr lang="ru-RU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г.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28459" y="3499953"/>
              <a:ext cx="929527" cy="29815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1830</a:t>
              </a:r>
              <a:r>
                <a:rPr lang="ru-RU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г.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14792" y="3499953"/>
              <a:ext cx="928293" cy="29815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1880</a:t>
              </a:r>
              <a:r>
                <a:rPr lang="ru-RU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14682" y="3429572"/>
              <a:ext cx="857931" cy="29687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1930</a:t>
              </a:r>
              <a:r>
                <a:rPr lang="ru-RU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14572" y="3429572"/>
              <a:ext cx="1143084" cy="29687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1980-1990</a:t>
              </a:r>
              <a:r>
                <a:rPr lang="ru-RU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644045" y="3429572"/>
              <a:ext cx="1071487" cy="29687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2020-2030</a:t>
              </a:r>
              <a:r>
                <a:rPr lang="ru-RU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г.</a:t>
              </a:r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6883525" y="1388533"/>
              <a:ext cx="2031875" cy="1887481"/>
            </a:xfrm>
            <a:custGeom>
              <a:avLst/>
              <a:gdLst>
                <a:gd name="connsiteX0" fmla="*/ 0 w 2032000"/>
                <a:gd name="connsiteY0" fmla="*/ 1888067 h 1888067"/>
                <a:gd name="connsiteX1" fmla="*/ 1092200 w 2032000"/>
                <a:gd name="connsiteY1" fmla="*/ 186267 h 1888067"/>
                <a:gd name="connsiteX2" fmla="*/ 2032000 w 2032000"/>
                <a:gd name="connsiteY2" fmla="*/ 770467 h 1888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2000" h="1888067">
                  <a:moveTo>
                    <a:pt x="0" y="1888067"/>
                  </a:moveTo>
                  <a:cubicBezTo>
                    <a:pt x="376766" y="1130300"/>
                    <a:pt x="753533" y="372534"/>
                    <a:pt x="1092200" y="186267"/>
                  </a:cubicBezTo>
                  <a:cubicBezTo>
                    <a:pt x="1430867" y="0"/>
                    <a:pt x="1731433" y="385233"/>
                    <a:pt x="2032000" y="77046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715532" y="2285566"/>
              <a:ext cx="714737" cy="29815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VI</a:t>
              </a:r>
              <a:endPara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7625" y="1509713"/>
            <a:ext cx="3538538" cy="1446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Картина волн Кондратьева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20482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1668463"/>
          </a:xfrm>
        </p:spPr>
        <p:txBody>
          <a:bodyPr/>
          <a:lstStyle/>
          <a:p>
            <a:pPr algn="r"/>
            <a:r>
              <a:rPr lang="ru-RU" sz="4400" smtClean="0">
                <a:solidFill>
                  <a:srgbClr val="00B0F0"/>
                </a:solidFill>
              </a:rPr>
              <a:t>В России ПРОИСХОДИТ СИТУАЦИЯ СЖАТИЯ</a:t>
            </a:r>
            <a:r>
              <a:rPr lang="ru-RU" smtClean="0">
                <a:solidFill>
                  <a:srgbClr val="00B0F0"/>
                </a:solidFill>
              </a:rPr>
              <a:t/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z="4400" smtClean="0"/>
              <a:t> </a:t>
            </a:r>
            <a:endParaRPr lang="ru-RU" sz="4400" smtClean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1975" y="4619625"/>
            <a:ext cx="10082213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Таким образом, за 30 лет необходимо было/будет осуществить два технологических перехода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668463" y="4540250"/>
            <a:ext cx="15875" cy="13001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85" name="Группа 12"/>
          <p:cNvGrpSpPr>
            <a:grpSpLocks/>
          </p:cNvGrpSpPr>
          <p:nvPr/>
        </p:nvGrpSpPr>
        <p:grpSpPr bwMode="auto">
          <a:xfrm>
            <a:off x="-736600" y="1531938"/>
            <a:ext cx="11026775" cy="3654425"/>
            <a:chOff x="-785850" y="1857364"/>
            <a:chExt cx="8740028" cy="1928826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857801" y="2857806"/>
              <a:ext cx="6000747" cy="16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Дуга 14"/>
            <p:cNvSpPr/>
            <p:nvPr/>
          </p:nvSpPr>
          <p:spPr>
            <a:xfrm>
              <a:off x="-785850" y="1928585"/>
              <a:ext cx="4071801" cy="1857605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283435" y="1857364"/>
              <a:ext cx="2159212" cy="985360"/>
            </a:xfrm>
            <a:custGeom>
              <a:avLst/>
              <a:gdLst>
                <a:gd name="connsiteX0" fmla="*/ 0 w 2159306"/>
                <a:gd name="connsiteY0" fmla="*/ 1588265 h 1599282"/>
                <a:gd name="connsiteX1" fmla="*/ 1222872 w 2159306"/>
                <a:gd name="connsiteY1" fmla="*/ 1836 h 1599282"/>
                <a:gd name="connsiteX2" fmla="*/ 2159306 w 2159306"/>
                <a:gd name="connsiteY2" fmla="*/ 1599282 h 1599282"/>
                <a:gd name="connsiteX3" fmla="*/ 2159306 w 2159306"/>
                <a:gd name="connsiteY3" fmla="*/ 1599282 h 159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9306" h="1599282">
                  <a:moveTo>
                    <a:pt x="0" y="1588265"/>
                  </a:moveTo>
                  <a:cubicBezTo>
                    <a:pt x="431494" y="794132"/>
                    <a:pt x="862988" y="0"/>
                    <a:pt x="1222872" y="1836"/>
                  </a:cubicBezTo>
                  <a:cubicBezTo>
                    <a:pt x="1582756" y="3672"/>
                    <a:pt x="2159306" y="1599282"/>
                    <a:pt x="2159306" y="1599282"/>
                  </a:cubicBezTo>
                  <a:lnTo>
                    <a:pt x="2159306" y="1599282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5453972" y="1873284"/>
              <a:ext cx="2500206" cy="980333"/>
            </a:xfrm>
            <a:custGeom>
              <a:avLst/>
              <a:gdLst>
                <a:gd name="connsiteX0" fmla="*/ 0 w 2500829"/>
                <a:gd name="connsiteY0" fmla="*/ 980501 h 980501"/>
                <a:gd name="connsiteX1" fmla="*/ 1189822 w 2500829"/>
                <a:gd name="connsiteY1" fmla="*/ 132202 h 980501"/>
                <a:gd name="connsiteX2" fmla="*/ 2500829 w 2500829"/>
                <a:gd name="connsiteY2" fmla="*/ 187286 h 980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00829" h="980501">
                  <a:moveTo>
                    <a:pt x="0" y="980501"/>
                  </a:moveTo>
                  <a:cubicBezTo>
                    <a:pt x="386508" y="622452"/>
                    <a:pt x="773017" y="264404"/>
                    <a:pt x="1189822" y="132202"/>
                  </a:cubicBezTo>
                  <a:cubicBezTo>
                    <a:pt x="1606627" y="0"/>
                    <a:pt x="2053728" y="93643"/>
                    <a:pt x="2500829" y="187286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490" name="TextBox 18"/>
            <p:cNvSpPr txBox="1">
              <a:spLocks noChangeArrowheads="1"/>
            </p:cNvSpPr>
            <p:nvPr/>
          </p:nvSpPr>
          <p:spPr bwMode="auto">
            <a:xfrm>
              <a:off x="1714480" y="2857496"/>
              <a:ext cx="6072230" cy="1949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	              1990		              2020</a:t>
              </a:r>
            </a:p>
          </p:txBody>
        </p:sp>
        <p:sp>
          <p:nvSpPr>
            <p:cNvPr id="20491" name="TextBox 19"/>
            <p:cNvSpPr txBox="1">
              <a:spLocks noChangeArrowheads="1"/>
            </p:cNvSpPr>
            <p:nvPr/>
          </p:nvSpPr>
          <p:spPr bwMode="auto">
            <a:xfrm>
              <a:off x="1500166" y="2214554"/>
              <a:ext cx="10001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4 ТУ</a:t>
              </a:r>
            </a:p>
          </p:txBody>
        </p:sp>
        <p:sp>
          <p:nvSpPr>
            <p:cNvPr id="20492" name="TextBox 20"/>
            <p:cNvSpPr txBox="1">
              <a:spLocks noChangeArrowheads="1"/>
            </p:cNvSpPr>
            <p:nvPr/>
          </p:nvSpPr>
          <p:spPr bwMode="auto">
            <a:xfrm>
              <a:off x="4000496" y="2285992"/>
              <a:ext cx="10715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5 ТУ</a:t>
              </a:r>
            </a:p>
          </p:txBody>
        </p:sp>
        <p:sp>
          <p:nvSpPr>
            <p:cNvPr id="20493" name="TextBox 21"/>
            <p:cNvSpPr txBox="1">
              <a:spLocks noChangeArrowheads="1"/>
            </p:cNvSpPr>
            <p:nvPr/>
          </p:nvSpPr>
          <p:spPr bwMode="auto">
            <a:xfrm>
              <a:off x="6429388" y="2285992"/>
              <a:ext cx="13573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6 ТУ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Группа 3"/>
          <p:cNvGrpSpPr>
            <a:grpSpLocks/>
          </p:cNvGrpSpPr>
          <p:nvPr/>
        </p:nvGrpSpPr>
        <p:grpSpPr bwMode="auto">
          <a:xfrm>
            <a:off x="-15875" y="6232525"/>
            <a:ext cx="12207875" cy="655638"/>
            <a:chOff x="-16046" y="6231911"/>
            <a:chExt cx="12208046" cy="655826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3562925" y="3792770"/>
              <a:ext cx="655826" cy="5534108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7" r="-804" b="84575"/>
            <a:stretch/>
          </p:blipFill>
          <p:spPr>
            <a:xfrm rot="5400000">
              <a:off x="230031" y="5985834"/>
              <a:ext cx="648253" cy="1140407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 l="53728" b="25147"/>
            <a:stretch/>
          </p:blipFill>
          <p:spPr>
            <a:xfrm rot="5400000">
              <a:off x="9097033" y="3792770"/>
              <a:ext cx="655826" cy="5534108"/>
            </a:xfrm>
            <a:prstGeom prst="rect">
              <a:avLst/>
            </a:prstGeom>
          </p:spPr>
        </p:pic>
      </p:grpSp>
      <p:sp>
        <p:nvSpPr>
          <p:cNvPr id="38" name="Заголовок 1"/>
          <p:cNvSpPr>
            <a:spLocks noGrp="1"/>
          </p:cNvSpPr>
          <p:nvPr>
            <p:ph type="ctrTitle"/>
          </p:nvPr>
        </p:nvSpPr>
        <p:spPr>
          <a:xfrm>
            <a:off x="-15875" y="0"/>
            <a:ext cx="12207875" cy="2401888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00B0F0"/>
                </a:solidFill>
              </a:rPr>
              <a:t>ПРОБЛЕМА ПЕРЕХОДА ПРАКТИК ОБРАЗОВАНИЯ В НОВЫЙ ПОДХОД, СООТВЕТСТВУЮЩИЙ НОВОМУ УКЛАДУ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sz="4400" dirty="0" smtClean="0"/>
              <a:t> 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5875" y="1277938"/>
            <a:ext cx="909637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Индустриальный подход</a:t>
            </a:r>
            <a:r>
              <a:rPr lang="ru-RU" sz="4400" dirty="0">
                <a:latin typeface="+mn-lt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33575" y="1976438"/>
            <a:ext cx="10082213" cy="2041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3200">
                <a:solidFill>
                  <a:srgbClr val="222A35"/>
                </a:solidFill>
                <a:latin typeface="Calibri" pitchFamily="34" charset="0"/>
              </a:rPr>
              <a:t>система строится через предметный материал, проверяющий репродуктивные навыки ребёнка и объём знаний</a:t>
            </a:r>
            <a:r>
              <a:rPr lang="ru-RU" sz="3200">
                <a:latin typeface="Calibri" pitchFamily="34" charset="0"/>
              </a:rPr>
              <a:t/>
            </a:r>
            <a:br>
              <a:rPr lang="ru-RU" sz="3200">
                <a:latin typeface="Calibri" pitchFamily="34" charset="0"/>
              </a:rPr>
            </a:br>
            <a:endParaRPr lang="ru-RU" sz="320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5875" y="3724275"/>
            <a:ext cx="90963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Постиндустриальный подход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33575" y="4346575"/>
            <a:ext cx="10082213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система строится через проблемный материал в рамках испытаний, проверяющих и формирующих продуктивные для практики способности детей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652588" y="2214563"/>
            <a:ext cx="15875" cy="1298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668463" y="4540250"/>
            <a:ext cx="15875" cy="13001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7975</TotalTime>
  <Words>4214</Words>
  <Application>Microsoft Office PowerPoint</Application>
  <PresentationFormat>Произвольный</PresentationFormat>
  <Paragraphs>398</Paragraphs>
  <Slides>67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67</vt:i4>
      </vt:variant>
    </vt:vector>
  </HeadingPairs>
  <TitlesOfParts>
    <vt:vector size="68" baseType="lpstr">
      <vt:lpstr>Тема Office</vt:lpstr>
      <vt:lpstr>Компетентностные практики образования в рамках стратегии развития человеческого потенциала </vt:lpstr>
      <vt:lpstr>Введение Картина русского мира</vt:lpstr>
      <vt:lpstr>РУССКИЙ МИР  </vt:lpstr>
      <vt:lpstr>СЛОЖИВШАЯСЯ СИТУАЦИЯ РОССИИ  </vt:lpstr>
      <vt:lpstr>ГЕОКУЛЬТУРНЫЕ РЕСУРСЫ  </vt:lpstr>
      <vt:lpstr>ОБРАЗОВАНИЕ  </vt:lpstr>
      <vt:lpstr>СОЦИАЛЬНО-ЭКОНОМИЧЕСКАЯ СМЕНА УКЛАДОВ  </vt:lpstr>
      <vt:lpstr>В России ПРОИСХОДИТ СИТУАЦИЯ СЖАТИЯ  </vt:lpstr>
      <vt:lpstr>ПРОБЛЕМА ПЕРЕХОДА ПРАКТИК ОБРАЗОВАНИЯ В НОВЫЙ ПОДХОД, СООТВЕТСТВУЮЩИЙ НОВОМУ УКЛАДУ  </vt:lpstr>
      <vt:lpstr>Интеллектуальные тренды развития и практики образования  </vt:lpstr>
      <vt:lpstr>Часть первая Технология открытого образования</vt:lpstr>
      <vt:lpstr>РАЗЛИЧИЕ ОБРАЗОВАТЕЛЬНЫХ ПОДХОДОВ  </vt:lpstr>
      <vt:lpstr>ЗАДАЧИ ОТКРЫТОГО ОБРАЗОВАНИЯ  </vt:lpstr>
      <vt:lpstr>ТРИ ТИПА ЗНАНИЙ О ЧЕЛОВЕКЕ  </vt:lpstr>
      <vt:lpstr>ОТКРЫТОЕ ОБРАЗОВАТЕЛЬНОЕ ПРОСТРАНСТВО  </vt:lpstr>
      <vt:lpstr>ЕДИНИЦЫ ОТКРЫТОГО ОБРАЗОВАНИЯ  </vt:lpstr>
      <vt:lpstr>ОРГ.СТРУКТУРА ОТКРЫТОГО ОБРАЗОВАНИЯ  </vt:lpstr>
      <vt:lpstr>НОВЫЕ ПЕДАГОГИЧЕСКИЕ ПОЗИЦИИ  </vt:lpstr>
      <vt:lpstr>Часть третья Наполнение открытого образования</vt:lpstr>
      <vt:lpstr>ОБРАЗОВАТЕЛЬНАЯ ПРОГРАММА  </vt:lpstr>
      <vt:lpstr>ОСНОВНЫЕ СОДЕРЖАТЕЛЬНЫЕ НАПРАВЛЕНИЯ ПРОГРАММ  </vt:lpstr>
      <vt:lpstr>СОВРЕМЕННЫЕ ФОРМЫ ОТКРЫТОГО ОБРАЗОВАНИЯ  </vt:lpstr>
      <vt:lpstr>Институционально-организационные единицы дополнительного образования  </vt:lpstr>
      <vt:lpstr>ЗАДАЧИ УПРАВЛЕНИЯ ОТКРЫТЫМ ОБРАЗОВАНИЕМ  </vt:lpstr>
      <vt:lpstr>Наши проекты и примеры</vt:lpstr>
      <vt:lpstr>ПРИМЕРЫ ОТКРЫТЫХ ОБРАЗОВАТЕЛЬНЫХ ПРОГРАММ  </vt:lpstr>
      <vt:lpstr>ПРОЕКТЫ ОТКРЫТОГО ОБРАЗОВАНИЯ  </vt:lpstr>
      <vt:lpstr>Часть третья Компетентностные практики</vt:lpstr>
      <vt:lpstr>КОМПОНЕНТЫ КОМПЕТЕНТНОСТИ  </vt:lpstr>
      <vt:lpstr>Компетентностная практика в образовании  </vt:lpstr>
      <vt:lpstr>Стратификация и компетентностная организация образования </vt:lpstr>
      <vt:lpstr>ТРИ БАЗОВЫХ ТИПА КОМПЕТЕНТНОСТЕЙ  </vt:lpstr>
      <vt:lpstr>ОЦЕНКА КОМПЕТЕНТНОСТНЫХ РЕЗУЛЬТАТОВ </vt:lpstr>
      <vt:lpstr>Часть четвёртая РАБОТА С ОДАРЁННЫМИ ДЕТЬМИ В РАМКАХ СТРАТЕГИИ РАЗВИТИЯ ЧЕЛОВЕЧЕСКОГО ПОТЕНЦИАЛА Понимание одарённости</vt:lpstr>
      <vt:lpstr>КОНСТРУКТ ОДАРЁННОСТИ В РАЗНЫХ СТРАНАХ  </vt:lpstr>
      <vt:lpstr>КОНСТРУКТ ОДАРЁННОСТИ В РАЗНЫХ СТРАНАХ  </vt:lpstr>
      <vt:lpstr>КОНСТРУКТ ОДАРЁННОСТИ В РАЗНЫХ СТРАНАХ  </vt:lpstr>
      <vt:lpstr>КОНСТРУКТ ОДАРЁННОСТИ В РАЗНЫХ СТРАНАХ  </vt:lpstr>
      <vt:lpstr>КОНСТРУКТ ОДАРЁННОСТИ В РАЗНЫХ СТРАНАХ  </vt:lpstr>
      <vt:lpstr>ИСТОРИЧЕСКИ СЛОЖИВШИЕСЯ ПРЕДСТАВЛЕНИЯ ОБ ОДАРЁННОСТИ  </vt:lpstr>
      <vt:lpstr>ИСТОРИЧЕСКИ СЛОЖИВШИЕСЯ ПРЕДСТАВЛЕНИЯ ОБ ОДАРЁННОСТИ </vt:lpstr>
      <vt:lpstr>ИСТОРИЧЕСКИ СЛОЖИВШИЕСЯ ПРЕДСТАВЛЕНИЯ ОБ ОДАРЁННОСТИ </vt:lpstr>
      <vt:lpstr>К ПОНИМАНИЮ ОДАРЁННОСТИ  [результаты соц. исследования] </vt:lpstr>
      <vt:lpstr>К ПОНИМАНИЮ ОДАРЁННОСТИ  [результаты соц. исследования] </vt:lpstr>
      <vt:lpstr>К ПОНИМАНИЮ ОДАРЁННОСТИ  [результаты соц. исследования] </vt:lpstr>
      <vt:lpstr>К ПОНИМАНИЮ ОДАРЁННОСТИ  [результаты соц. исследования] </vt:lpstr>
      <vt:lpstr>ОДАРЁННОСТЬ ЧЕРЕЗ ОБЪЕКТИВНОЕ ОПИСАНИЕ СПОСОБНОСТЕЙ  </vt:lpstr>
      <vt:lpstr>Слайд 48</vt:lpstr>
      <vt:lpstr>Слайд 49</vt:lpstr>
      <vt:lpstr>Часть пятая Система работы с одарёнными детьми </vt:lpstr>
      <vt:lpstr>ПРИНЦИПИАЛЬНЫЕ ПОЛОЖЕНИЯ НОВОЙ СИСТЕМЫ  </vt:lpstr>
      <vt:lpstr>ОБЩИЙ ПОДХОД К ВЫСТРАИВАНИЮ ОБРАЗОВАТЕЛЬНОГО ПРОЦЕССА В СИСТЕМЕ  </vt:lpstr>
      <vt:lpstr>ДЕЯТЕЛЬНОСТНАЯ ПЕДАГОГИКА  </vt:lpstr>
      <vt:lpstr>ПЕДАГОГИКА САМООПРЕДЕЛЕНИЯ </vt:lpstr>
      <vt:lpstr>ФОРМИРУЕМЫЕ У ДЕТЕЙ ТИПЫ КОМПЕТЕНТНОСТЕЙ  </vt:lpstr>
      <vt:lpstr>БАЗОВЫЕ ПОНЯТИЯ НОВОЙ СИСТЕМЫ  </vt:lpstr>
      <vt:lpstr>ТРЁХУРОВНЕВАЯ МОДЕЛЬ  </vt:lpstr>
      <vt:lpstr>ПОЯСНЕНИЕ УРОВНЕЙ  </vt:lpstr>
      <vt:lpstr>ПОЯСНЕНИЕ УРОВНЕЙ  </vt:lpstr>
      <vt:lpstr>СИСТЕМА ВЫЯВЛЕНИЯ ОДАРЁННЫХ ДЕТЕЙ  </vt:lpstr>
      <vt:lpstr>КУРСЫ ПОВЫШЕНИЯ КВАЛИФИКАЦИИ ДЛЯ -педагогов сопровождения одарённых детей; -руководителей организации образования </vt:lpstr>
      <vt:lpstr>ПОВЫШЕНИЕ КВАЛИФИКАЦИИ  </vt:lpstr>
      <vt:lpstr>ОБЩИЕ РЕЗУЛЬТАТЫ ПО ПРОХОЖДЕНИЮ КУРСОВ  </vt:lpstr>
      <vt:lpstr>Компетенции педагога сопровождения одарённых детей в системе образования  </vt:lpstr>
      <vt:lpstr>Компетенции руководителя организации образования одарённых детей  </vt:lpstr>
      <vt:lpstr> Четвёртая Российская Компетентностная олимпиада в формате летних стратегических игр КОНСТРУИРОВАНИЕ ВНЕЗЕМНЫХ СВОБОД     </vt:lpstr>
      <vt:lpstr>Попов Александр Анатольевич  д.ф.н., руководитель Лаборатории компетентностных практик образования ГБОУ ВО г. Москвы «МГПУ»,  генеральный директор АНО ДПО «Открытое образование»  E-mail/aktor@mail.ru  Сайт/ www.opencu.ru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с одарёнными детьми</dc:title>
  <dc:creator>N X</dc:creator>
  <cp:lastModifiedBy>LeonovichAA</cp:lastModifiedBy>
  <cp:revision>75</cp:revision>
  <dcterms:created xsi:type="dcterms:W3CDTF">2015-04-14T04:52:43Z</dcterms:created>
  <dcterms:modified xsi:type="dcterms:W3CDTF">2015-07-02T04:23:28Z</dcterms:modified>
</cp:coreProperties>
</file>