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359" r:id="rId2"/>
    <p:sldId id="383" r:id="rId3"/>
    <p:sldId id="376" r:id="rId4"/>
    <p:sldId id="380" r:id="rId5"/>
    <p:sldId id="379" r:id="rId6"/>
    <p:sldId id="381" r:id="rId7"/>
    <p:sldId id="382" r:id="rId8"/>
    <p:sldId id="384" r:id="rId9"/>
    <p:sldId id="385" r:id="rId10"/>
    <p:sldId id="386" r:id="rId11"/>
    <p:sldId id="387" r:id="rId12"/>
    <p:sldId id="392" r:id="rId13"/>
    <p:sldId id="391" r:id="rId14"/>
    <p:sldId id="390" r:id="rId15"/>
    <p:sldId id="388" r:id="rId16"/>
    <p:sldId id="389" r:id="rId17"/>
    <p:sldId id="393" r:id="rId18"/>
    <p:sldId id="394" r:id="rId19"/>
    <p:sldId id="395" r:id="rId20"/>
    <p:sldId id="396" r:id="rId21"/>
    <p:sldId id="397" r:id="rId22"/>
    <p:sldId id="398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FFFFFF"/>
    <a:srgbClr val="FF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780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B01C8-E517-4A6F-A6B8-0269A10F18D4}" type="datetimeFigureOut">
              <a:rPr lang="ru-RU" smtClean="0"/>
              <a:t>13.09.2016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C22BF-99B6-4291-A1B0-ED7EAA3A10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442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4F04-B952-4B7E-91D9-5B23ADFEF0BA}" type="datetime1">
              <a:rPr lang="ru-RU" smtClean="0"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598D3-EA4E-48E3-81E7-80058E4CC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420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3AC22-D662-492B-9D08-464F0298E2ED}" type="datetime1">
              <a:rPr lang="ru-RU" smtClean="0"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598D3-EA4E-48E3-81E7-80058E4CC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87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2A0AE-CE3F-4984-93B7-AEE75FBFD90E}" type="datetime1">
              <a:rPr lang="ru-RU" smtClean="0"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598D3-EA4E-48E3-81E7-80058E4CC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64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C1B9B-2922-4FBA-9D71-ADA37AA3505E}" type="datetime1">
              <a:rPr lang="ru-RU" smtClean="0"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598D3-EA4E-48E3-81E7-80058E4CC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778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5B62-E010-4837-A459-11A78A6B9E48}" type="datetime1">
              <a:rPr lang="ru-RU" smtClean="0"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598D3-EA4E-48E3-81E7-80058E4CC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808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04B13-F248-4A13-B358-054820348FEB}" type="datetime1">
              <a:rPr lang="ru-RU" smtClean="0"/>
              <a:t>13.09.2016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598D3-EA4E-48E3-81E7-80058E4CC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571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8EF7-8B4A-409A-B660-EEEB5E4AF83B}" type="datetime1">
              <a:rPr lang="ru-RU" smtClean="0"/>
              <a:t>13.09.2016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598D3-EA4E-48E3-81E7-80058E4CC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523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9E1F3-31A1-4C9F-8A3D-223D059030C6}" type="datetime1">
              <a:rPr lang="ru-RU" smtClean="0"/>
              <a:t>13.09.2016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598D3-EA4E-48E3-81E7-80058E4CC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26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2CDA8-2F4B-4435-AAE5-06C8921388BE}" type="datetime1">
              <a:rPr lang="ru-RU" smtClean="0"/>
              <a:t>13.09.2016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598D3-EA4E-48E3-81E7-80058E4CC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228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35198-28F4-412A-BDE4-D7D0038BD783}" type="datetime1">
              <a:rPr lang="ru-RU" smtClean="0"/>
              <a:t>13.09.2016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598D3-EA4E-48E3-81E7-80058E4CC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60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8B686-CA85-418A-9BE7-8C76BC497233}" type="datetime1">
              <a:rPr lang="ru-RU" smtClean="0"/>
              <a:t>13.09.2016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598D3-EA4E-48E3-81E7-80058E4CC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609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30ABB-BB75-4D87-A27C-6C108FE990FE}" type="datetime1">
              <a:rPr lang="ru-RU" smtClean="0"/>
              <a:t>13.09.2016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598D3-EA4E-48E3-81E7-80058E4CCB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357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-27296" y="-13649"/>
            <a:ext cx="4408472" cy="4428485"/>
            <a:chOff x="-27296" y="-13649"/>
            <a:chExt cx="4408472" cy="4428485"/>
          </a:xfrm>
        </p:grpSpPr>
        <p:pic>
          <p:nvPicPr>
            <p:cNvPr id="13" name="Рисунок 12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34" t="1914"/>
            <a:stretch/>
          </p:blipFill>
          <p:spPr>
            <a:xfrm>
              <a:off x="-27296" y="-13649"/>
              <a:ext cx="4408472" cy="4428485"/>
            </a:xfrm>
            <a:prstGeom prst="rect">
              <a:avLst/>
            </a:prstGeom>
          </p:spPr>
        </p:pic>
        <p:sp>
          <p:nvSpPr>
            <p:cNvPr id="14" name="Прямоугольник 13"/>
            <p:cNvSpPr/>
            <p:nvPr/>
          </p:nvSpPr>
          <p:spPr>
            <a:xfrm>
              <a:off x="2444984" y="2595563"/>
              <a:ext cx="1171575" cy="143473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4585" y="3654175"/>
            <a:ext cx="9501188" cy="864096"/>
          </a:xfrm>
        </p:spPr>
        <p:txBody>
          <a:bodyPr>
            <a:normAutofit fontScale="90000"/>
          </a:bodyPr>
          <a:lstStyle/>
          <a:p>
            <a:r>
              <a:rPr lang="ru-RU" sz="5000" dirty="0" smtClean="0">
                <a:latin typeface="PermianSansTypeface" pitchFamily="50" charset="0"/>
              </a:rPr>
              <a:t>КОМПЕТЕНТНОСТНЫЕ ПРОГРАММЫ ДОПОЛНИТЕЛЬНОГО ОБРАЗОВАНИЯ И МОЛОДЁЖНОЙ ПОЛИТИКИ</a:t>
            </a:r>
            <a:endParaRPr lang="ru-RU" dirty="0">
              <a:solidFill>
                <a:srgbClr val="A50021"/>
              </a:solidFill>
              <a:latin typeface="PermianSansTypeface" pitchFamily="50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502257" y="4565125"/>
            <a:ext cx="7272808" cy="0"/>
          </a:xfrm>
          <a:prstGeom prst="line">
            <a:avLst/>
          </a:prstGeom>
          <a:ln w="381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51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0" y="1458913"/>
            <a:ext cx="1190324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b="1" dirty="0"/>
              <a:t>Основная цель программы</a:t>
            </a:r>
            <a:r>
              <a:rPr lang="ru-RU" sz="2400" b="1" i="1" dirty="0"/>
              <a:t> </a:t>
            </a:r>
            <a:r>
              <a:rPr lang="ru-RU" sz="2400" dirty="0"/>
              <a:t>— в рамках основной цели программы представляется освоение учениками какого-либо типа перспективных практик, либо конкретных элементов того или иного перспективного типа практики.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/>
              <a:t>Основные задачи программы</a:t>
            </a:r>
            <a:r>
              <a:rPr lang="ru-RU" sz="2400" b="1" i="1" dirty="0"/>
              <a:t>:</a:t>
            </a:r>
          </a:p>
          <a:p>
            <a:r>
              <a:rPr lang="ru-RU" sz="2400" dirty="0"/>
              <a:t>В рамках данного раздела описываются конкретные задачи, указывающие на тот тип действий, которые будут осуществлены в рамках реализации программы для достижения основной цели программы. </a:t>
            </a:r>
            <a:r>
              <a:rPr lang="ru-RU" sz="2400" b="1" dirty="0"/>
              <a:t>Задачи могут носить следующий залог</a:t>
            </a:r>
            <a:r>
              <a:rPr lang="ru-RU" sz="2400" dirty="0"/>
              <a:t>:</a:t>
            </a:r>
          </a:p>
          <a:p>
            <a:r>
              <a:rPr lang="ru-RU" sz="2000" dirty="0"/>
              <a:t>— ввести учащихся в/ познакомить учащихся с …;</a:t>
            </a:r>
          </a:p>
          <a:p>
            <a:r>
              <a:rPr lang="ru-RU" sz="2000" dirty="0"/>
              <a:t>— сформировать/систематизировать/развить представление у учащихся о …;</a:t>
            </a:r>
          </a:p>
          <a:p>
            <a:r>
              <a:rPr lang="ru-RU" sz="2000" dirty="0"/>
              <a:t>— научить учащихся соотносить/работать с/ применять …;</a:t>
            </a:r>
          </a:p>
          <a:p>
            <a:r>
              <a:rPr lang="ru-RU" sz="2000" dirty="0"/>
              <a:t>— показать возможность использования принципов/методов/способов/законов/знаний …;</a:t>
            </a:r>
          </a:p>
          <a:p>
            <a:r>
              <a:rPr lang="ru-RU" sz="2000" dirty="0"/>
              <a:t>— освоение учениками способов/техник/средств/орудий …;</a:t>
            </a:r>
          </a:p>
          <a:p>
            <a:r>
              <a:rPr lang="ru-RU" sz="2000" dirty="0"/>
              <a:t>— сформировать опыт …;</a:t>
            </a:r>
          </a:p>
          <a:p>
            <a:r>
              <a:rPr lang="ru-RU" sz="2000" dirty="0"/>
              <a:t>— организовать условия для…;</a:t>
            </a:r>
          </a:p>
          <a:p>
            <a:r>
              <a:rPr lang="ru-RU" sz="2000" dirty="0"/>
              <a:t>— и т.д.</a:t>
            </a:r>
            <a:endParaRPr lang="ru-RU" dirty="0" smtClean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78713" y="1403338"/>
            <a:ext cx="5582653" cy="0"/>
          </a:xfrm>
          <a:prstGeom prst="line">
            <a:avLst/>
          </a:prstGeom>
          <a:ln w="127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7929" y="695452"/>
            <a:ext cx="77487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ЦЕЛЬ И ЗАДАЧИ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263605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0" y="1874546"/>
            <a:ext cx="119032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3200" b="1" dirty="0" smtClean="0">
                <a:solidFill>
                  <a:srgbClr val="C00000"/>
                </a:solidFill>
              </a:rPr>
              <a:t>ОБРАЗОВАТЕЛЬНЫЕ РЕЗУЛЬТАТЫ</a:t>
            </a:r>
            <a:r>
              <a:rPr lang="ru-RU" sz="3200" dirty="0"/>
              <a:t>. О</a:t>
            </a:r>
            <a:r>
              <a:rPr lang="ru-RU" sz="3200" dirty="0" smtClean="0"/>
              <a:t>пределяется </a:t>
            </a:r>
            <a:r>
              <a:rPr lang="ru-RU" sz="3200" dirty="0"/>
              <a:t>тем типом практик, на освоение которых направлена </a:t>
            </a:r>
            <a:r>
              <a:rPr lang="ru-RU" sz="3200" dirty="0" smtClean="0"/>
              <a:t>программа</a:t>
            </a:r>
            <a:endParaRPr lang="ru-RU" sz="3200" dirty="0"/>
          </a:p>
          <a:p>
            <a:pPr marL="457200" indent="-457200">
              <a:buFont typeface="+mj-lt"/>
              <a:buAutoNum type="arabicPeriod"/>
            </a:pPr>
            <a:r>
              <a:rPr lang="ru-RU" sz="3200" b="1" dirty="0" smtClean="0">
                <a:solidFill>
                  <a:srgbClr val="C00000"/>
                </a:solidFill>
              </a:rPr>
              <a:t>ПРЕДМЕТНЫЕ РЕЗУЛЬТАТЫ</a:t>
            </a:r>
            <a:r>
              <a:rPr lang="ru-RU" sz="3200" dirty="0" smtClean="0"/>
              <a:t>. </a:t>
            </a:r>
            <a:r>
              <a:rPr lang="ru-RU" sz="3200" dirty="0"/>
              <a:t>О</a:t>
            </a:r>
            <a:r>
              <a:rPr lang="ru-RU" sz="3200" dirty="0" smtClean="0"/>
              <a:t>пределяется </a:t>
            </a:r>
            <a:r>
              <a:rPr lang="ru-RU" sz="3200" dirty="0"/>
              <a:t>исходя из специфики того предмета практики, который осваивают ученики, т.е. </a:t>
            </a:r>
            <a:r>
              <a:rPr lang="ru-RU" sz="3200" dirty="0" smtClean="0"/>
              <a:t>из </a:t>
            </a:r>
            <a:r>
              <a:rPr lang="ru-RU" sz="3200" dirty="0"/>
              <a:t>специальных типов знаний.</a:t>
            </a:r>
            <a:r>
              <a:rPr lang="ru-RU" sz="3200" i="1" dirty="0"/>
              <a:t> </a:t>
            </a:r>
            <a:endParaRPr lang="ru-RU" sz="3200" dirty="0"/>
          </a:p>
          <a:p>
            <a:pPr marL="457200" indent="-457200">
              <a:buFont typeface="+mj-lt"/>
              <a:buAutoNum type="arabicPeriod"/>
            </a:pPr>
            <a:r>
              <a:rPr lang="ru-RU" sz="3200" b="1" dirty="0" smtClean="0">
                <a:solidFill>
                  <a:srgbClr val="C00000"/>
                </a:solidFill>
              </a:rPr>
              <a:t>КОМПЕТЕНТНОСТНЫЕ РЕЗУЛЬТАТЫ</a:t>
            </a:r>
            <a:r>
              <a:rPr lang="ru-RU" sz="3200" dirty="0"/>
              <a:t>. </a:t>
            </a:r>
            <a:r>
              <a:rPr lang="ru-RU" sz="3200" dirty="0" smtClean="0"/>
              <a:t>Определяется </a:t>
            </a:r>
            <a:r>
              <a:rPr lang="ru-RU" sz="3200" dirty="0"/>
              <a:t>исходя из того, какие продуктивные способности и готовности, сообразные типу практики, данная программа должна сформировать у учеников</a:t>
            </a:r>
            <a:endParaRPr lang="ru-RU" sz="3200" dirty="0" smtClean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78713" y="1403338"/>
            <a:ext cx="5582653" cy="0"/>
          </a:xfrm>
          <a:prstGeom prst="line">
            <a:avLst/>
          </a:prstGeom>
          <a:ln w="127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7928" y="695452"/>
            <a:ext cx="7034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ПЛАНИРУЕМЫЕ РЕЗУЛЬТАТЫ</a:t>
            </a:r>
          </a:p>
        </p:txBody>
      </p:sp>
    </p:spTree>
    <p:extLst>
      <p:ext uri="{BB962C8B-B14F-4D97-AF65-F5344CB8AC3E}">
        <p14:creationId xmlns:p14="http://schemas.microsoft.com/office/powerpoint/2010/main" val="336076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0" y="1891174"/>
            <a:ext cx="119032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</a:rPr>
              <a:t>ОБРАЗОВАТЕЛЬНЫЕ РЕЗУЛЬТАТЫ</a:t>
            </a:r>
            <a:r>
              <a:rPr lang="ru-RU" sz="2800" dirty="0"/>
              <a:t>. О</a:t>
            </a:r>
            <a:r>
              <a:rPr lang="ru-RU" sz="2800" dirty="0" smtClean="0"/>
              <a:t>пределяется </a:t>
            </a:r>
            <a:r>
              <a:rPr lang="ru-RU" sz="2800" dirty="0"/>
              <a:t>тем типом практик, на освоение которых направлена программа, а </a:t>
            </a:r>
            <a:r>
              <a:rPr lang="ru-RU" sz="2800" dirty="0" smtClean="0"/>
              <a:t>именно</a:t>
            </a:r>
            <a:r>
              <a:rPr lang="ru-RU" sz="2800" dirty="0"/>
              <a:t>:</a:t>
            </a:r>
            <a:r>
              <a:rPr lang="ru-RU" sz="2800" dirty="0" smtClean="0"/>
              <a:t> </a:t>
            </a:r>
          </a:p>
          <a:p>
            <a:pPr marL="457200" indent="-457200">
              <a:buFontTx/>
              <a:buChar char="-"/>
            </a:pPr>
            <a:r>
              <a:rPr lang="ru-RU" sz="2800" dirty="0" smtClean="0"/>
              <a:t>на </a:t>
            </a:r>
            <a:r>
              <a:rPr lang="ru-RU" sz="2800" dirty="0"/>
              <a:t>освоение форм, способов и методов осуществления данной </a:t>
            </a:r>
            <a:r>
              <a:rPr lang="ru-RU" sz="2800" dirty="0" smtClean="0"/>
              <a:t>практики;</a:t>
            </a:r>
          </a:p>
          <a:p>
            <a:pPr marL="457200" indent="-457200">
              <a:buFontTx/>
              <a:buChar char="-"/>
            </a:pPr>
            <a:r>
              <a:rPr lang="ru-RU" sz="2800" dirty="0" smtClean="0"/>
              <a:t>на </a:t>
            </a:r>
            <a:r>
              <a:rPr lang="ru-RU" sz="2800" dirty="0"/>
              <a:t>освоение специфических способов коммуникаций, которые разворачиваются в рамках реального аналога взятой </a:t>
            </a:r>
            <a:r>
              <a:rPr lang="ru-RU" sz="2800" dirty="0" smtClean="0"/>
              <a:t>практики; </a:t>
            </a:r>
          </a:p>
          <a:p>
            <a:pPr marL="457200" indent="-457200">
              <a:buFontTx/>
              <a:buChar char="-"/>
            </a:pPr>
            <a:r>
              <a:rPr lang="ru-RU" sz="2800" dirty="0" smtClean="0"/>
              <a:t>на </a:t>
            </a:r>
            <a:r>
              <a:rPr lang="ru-RU" sz="2800" dirty="0"/>
              <a:t>освоение специфического типа мышления или видов </a:t>
            </a:r>
            <a:r>
              <a:rPr lang="ru-RU" sz="2800" dirty="0" smtClean="0"/>
              <a:t>грамотности</a:t>
            </a:r>
            <a:r>
              <a:rPr lang="ru-RU" sz="2800" dirty="0"/>
              <a:t>, которые свойственны представителям данной практики </a:t>
            </a:r>
            <a:endParaRPr lang="ru-RU" sz="2800" dirty="0" smtClean="0"/>
          </a:p>
          <a:p>
            <a:pPr marL="457200" indent="-457200">
              <a:buFontTx/>
              <a:buChar char="-"/>
            </a:pPr>
            <a:r>
              <a:rPr lang="ru-RU" sz="2800" dirty="0" smtClean="0"/>
              <a:t>и т.д.</a:t>
            </a:r>
            <a:endParaRPr lang="ru-RU" sz="28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78713" y="1403338"/>
            <a:ext cx="5582653" cy="0"/>
          </a:xfrm>
          <a:prstGeom prst="line">
            <a:avLst/>
          </a:prstGeom>
          <a:ln w="127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7928" y="695452"/>
            <a:ext cx="7034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ПЛАНИРУЕМЫЕ РЕЗУЛЬТАТЫ</a:t>
            </a:r>
          </a:p>
        </p:txBody>
      </p:sp>
    </p:spTree>
    <p:extLst>
      <p:ext uri="{BB962C8B-B14F-4D97-AF65-F5344CB8AC3E}">
        <p14:creationId xmlns:p14="http://schemas.microsoft.com/office/powerpoint/2010/main" val="183494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0" y="827163"/>
            <a:ext cx="11903242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indent="-365125"/>
            <a:r>
              <a:rPr lang="ru-RU" sz="2600" b="1" dirty="0" smtClean="0">
                <a:solidFill>
                  <a:srgbClr val="C00000"/>
                </a:solidFill>
              </a:rPr>
              <a:t>2. ПРЕДМЕТНЫЕ РЕЗУЛЬТАТЫ</a:t>
            </a:r>
            <a:r>
              <a:rPr lang="ru-RU" sz="2600" dirty="0" smtClean="0"/>
              <a:t>. </a:t>
            </a:r>
          </a:p>
          <a:p>
            <a:pPr marL="365125"/>
            <a:r>
              <a:rPr lang="ru-RU" sz="2400" dirty="0" smtClean="0"/>
              <a:t>Например</a:t>
            </a:r>
            <a:r>
              <a:rPr lang="ru-RU" sz="2400" dirty="0"/>
              <a:t>, если мы говорим </a:t>
            </a:r>
            <a:r>
              <a:rPr lang="ru-RU" sz="2400" dirty="0" smtClean="0"/>
              <a:t>про освоение </a:t>
            </a:r>
            <a:r>
              <a:rPr lang="ru-RU" sz="2400" dirty="0"/>
              <a:t>учениками инженерной практики, то в качестве предметных результатов могут выступать: </a:t>
            </a:r>
          </a:p>
          <a:p>
            <a:pPr marL="365125"/>
            <a:r>
              <a:rPr lang="ru-RU" sz="2600" dirty="0"/>
              <a:t>- освоение учениками моделей, используемых при описании физических явлений;</a:t>
            </a:r>
          </a:p>
          <a:p>
            <a:pPr marL="365125"/>
            <a:r>
              <a:rPr lang="ru-RU" sz="2600" dirty="0"/>
              <a:t>- освоение учениками каких-либо понятий (например: «однородность», «</a:t>
            </a:r>
            <a:r>
              <a:rPr lang="ru-RU" sz="2600" dirty="0" err="1"/>
              <a:t>изотропность</a:t>
            </a:r>
            <a:r>
              <a:rPr lang="ru-RU" sz="2600" dirty="0"/>
              <a:t>», «перенос», «вращение», «сопротивление материала» и т.д.)</a:t>
            </a:r>
          </a:p>
          <a:p>
            <a:pPr marL="365125"/>
            <a:r>
              <a:rPr lang="ru-RU" sz="2600" dirty="0"/>
              <a:t>- формирование у учеников способности читать инженерные чертежи (или чертежи каких-либо конкретных объектов/предметов/материалов и т.д. (в таком случае, указать, что за объекты/предметы/материалы и т.д.));</a:t>
            </a:r>
          </a:p>
          <a:p>
            <a:pPr marL="365125"/>
            <a:r>
              <a:rPr lang="ru-RU" sz="2600" dirty="0"/>
              <a:t>- формирование у учеников способностей работы на каком-либо оборудовании (в таком случае, указать, что за оборудование (например, 3</a:t>
            </a:r>
            <a:r>
              <a:rPr lang="en-US" sz="2600" dirty="0"/>
              <a:t>D</a:t>
            </a:r>
            <a:r>
              <a:rPr lang="ru-RU" sz="2600" dirty="0"/>
              <a:t>-принтер, фрезерный станок и т.д.))</a:t>
            </a:r>
          </a:p>
          <a:p>
            <a:pPr marL="365125"/>
            <a:r>
              <a:rPr lang="ru-RU" sz="2600" dirty="0"/>
              <a:t>- освоение учениками какого-либо программного обеспечения (например, «КОМПАС-3</a:t>
            </a:r>
            <a:r>
              <a:rPr lang="en-US" sz="2600" dirty="0"/>
              <a:t>D</a:t>
            </a:r>
            <a:r>
              <a:rPr lang="ru-RU" sz="2600" dirty="0"/>
              <a:t>», «</a:t>
            </a:r>
            <a:r>
              <a:rPr lang="en-US" sz="2600" dirty="0"/>
              <a:t>KUKA</a:t>
            </a:r>
            <a:r>
              <a:rPr lang="ru-RU" sz="2600" dirty="0"/>
              <a:t> </a:t>
            </a:r>
            <a:r>
              <a:rPr lang="ru-RU" sz="2600" dirty="0" err="1"/>
              <a:t>Robotics</a:t>
            </a:r>
            <a:r>
              <a:rPr lang="ru-RU" sz="2600" dirty="0"/>
              <a:t>» и т.д</a:t>
            </a:r>
            <a:r>
              <a:rPr lang="ru-RU" sz="2600" dirty="0" smtClean="0"/>
              <a:t>.).</a:t>
            </a:r>
            <a:endParaRPr lang="ru-RU" sz="26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78713" y="771588"/>
            <a:ext cx="5582653" cy="0"/>
          </a:xfrm>
          <a:prstGeom prst="line">
            <a:avLst/>
          </a:prstGeom>
          <a:ln w="127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7928" y="63702"/>
            <a:ext cx="7034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ПЛАНИРУЕМЫЕ РЕЗУЛЬТАТЫ</a:t>
            </a:r>
          </a:p>
        </p:txBody>
      </p:sp>
    </p:spTree>
    <p:extLst>
      <p:ext uri="{BB962C8B-B14F-4D97-AF65-F5344CB8AC3E}">
        <p14:creationId xmlns:p14="http://schemas.microsoft.com/office/powerpoint/2010/main" val="177930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0" y="1458913"/>
            <a:ext cx="1190324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125" indent="-365125"/>
            <a:r>
              <a:rPr lang="ru-RU" sz="2600" b="1" dirty="0" smtClean="0">
                <a:solidFill>
                  <a:srgbClr val="C00000"/>
                </a:solidFill>
              </a:rPr>
              <a:t>3. КОМПЕТЕНТНОСТНЫЕ РЕЗУЛЬТАТЫ</a:t>
            </a:r>
            <a:r>
              <a:rPr lang="ru-RU" sz="2600" dirty="0"/>
              <a:t>. </a:t>
            </a:r>
            <a:r>
              <a:rPr lang="ru-RU" sz="2600" dirty="0" smtClean="0"/>
              <a:t>Определяется </a:t>
            </a:r>
            <a:r>
              <a:rPr lang="ru-RU" sz="2600" dirty="0"/>
              <a:t>исходя из того, какие продуктивные способности и готовности, сообразные типу практики, данная программа должна сформировать у </a:t>
            </a:r>
            <a:r>
              <a:rPr lang="ru-RU" sz="2600" dirty="0" smtClean="0"/>
              <a:t>учеников.</a:t>
            </a:r>
          </a:p>
          <a:p>
            <a:pPr marL="365125"/>
            <a:r>
              <a:rPr lang="ru-RU" sz="2600" dirty="0" smtClean="0"/>
              <a:t>Например:</a:t>
            </a:r>
            <a:endParaRPr lang="ru-RU" sz="2600" dirty="0"/>
          </a:p>
          <a:p>
            <a:pPr marL="365125"/>
            <a:r>
              <a:rPr lang="ru-RU" sz="2600" dirty="0"/>
              <a:t>- аналитические способности (необходимо указать конкретные способности, типа: способность применять принципы </a:t>
            </a:r>
            <a:r>
              <a:rPr lang="ru-RU" sz="2600" dirty="0" smtClean="0"/>
              <a:t>природных (естественных) </a:t>
            </a:r>
            <a:r>
              <a:rPr lang="ru-RU" sz="2600" dirty="0"/>
              <a:t>конструкций в </a:t>
            </a:r>
            <a:r>
              <a:rPr lang="ru-RU" sz="2600" dirty="0" smtClean="0"/>
              <a:t>инженерных (искусственных))</a:t>
            </a:r>
            <a:endParaRPr lang="ru-RU" sz="2600" dirty="0"/>
          </a:p>
          <a:p>
            <a:pPr marL="365125"/>
            <a:r>
              <a:rPr lang="ru-RU" sz="2600" dirty="0"/>
              <a:t>- исследовательские способности (также указать конкретные, типа: способности ставить гипотезу, оформлять объект и предмет исследования, формировать исследовательские программы и т.д.)</a:t>
            </a:r>
          </a:p>
          <a:p>
            <a:pPr marL="365125"/>
            <a:r>
              <a:rPr lang="ru-RU" sz="2600" dirty="0"/>
              <a:t>- и т.д</a:t>
            </a:r>
            <a:r>
              <a:rPr lang="ru-RU" sz="2600" dirty="0" smtClean="0"/>
              <a:t>.</a:t>
            </a:r>
            <a:endParaRPr lang="ru-RU" sz="26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78713" y="1403338"/>
            <a:ext cx="5582653" cy="0"/>
          </a:xfrm>
          <a:prstGeom prst="line">
            <a:avLst/>
          </a:prstGeom>
          <a:ln w="127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7928" y="695452"/>
            <a:ext cx="70344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ПЛАНИРУЕМЫЕ РЕЗУЛЬТАТЫ</a:t>
            </a:r>
          </a:p>
        </p:txBody>
      </p:sp>
    </p:spTree>
    <p:extLst>
      <p:ext uri="{BB962C8B-B14F-4D97-AF65-F5344CB8AC3E}">
        <p14:creationId xmlns:p14="http://schemas.microsoft.com/office/powerpoint/2010/main" val="248392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0" y="1458913"/>
            <a:ext cx="1190324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171450"/>
            <a:r>
              <a:rPr lang="ru-RU" sz="3200" dirty="0"/>
              <a:t>- тестирование (+ описание тематик тестов)</a:t>
            </a:r>
          </a:p>
          <a:p>
            <a:pPr marL="357188" indent="-171450"/>
            <a:r>
              <a:rPr lang="ru-RU" sz="3200" dirty="0"/>
              <a:t>- компетентностные испытания (+ описание процедуры испытания или описание задания, которые </a:t>
            </a:r>
            <a:r>
              <a:rPr lang="ru-RU" sz="3200" dirty="0" smtClean="0"/>
              <a:t>ставятся </a:t>
            </a:r>
            <a:r>
              <a:rPr lang="ru-RU" sz="3200" dirty="0"/>
              <a:t>в рамках данного испытания)</a:t>
            </a:r>
          </a:p>
          <a:p>
            <a:pPr marL="357188" indent="-171450"/>
            <a:r>
              <a:rPr lang="ru-RU" sz="3200" dirty="0"/>
              <a:t>- защита работы (+ описание типа защищаемой работы, этапов защиты)</a:t>
            </a:r>
          </a:p>
          <a:p>
            <a:pPr marL="357188" indent="-171450"/>
            <a:r>
              <a:rPr lang="ru-RU" sz="3200" dirty="0"/>
              <a:t>- собеседование (+ описание типов задаваемых вопросов, этапов собеседования)</a:t>
            </a:r>
          </a:p>
          <a:p>
            <a:pPr marL="357188" indent="-171450"/>
            <a:r>
              <a:rPr lang="ru-RU" sz="3200" dirty="0"/>
              <a:t>- и т.д.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78713" y="1403338"/>
            <a:ext cx="5582653" cy="0"/>
          </a:xfrm>
          <a:prstGeom prst="line">
            <a:avLst/>
          </a:prstGeom>
          <a:ln w="127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7929" y="695452"/>
            <a:ext cx="6148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ФОРМЫ ОЦЕНИВАНИЯ</a:t>
            </a:r>
          </a:p>
        </p:txBody>
      </p:sp>
    </p:spTree>
    <p:extLst>
      <p:ext uri="{BB962C8B-B14F-4D97-AF65-F5344CB8AC3E}">
        <p14:creationId xmlns:p14="http://schemas.microsoft.com/office/powerpoint/2010/main" val="294550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0" y="958851"/>
            <a:ext cx="1190324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 настоящем разделе описываются образовательные форматы, в которые будут погружены ученики программы, а также даются аннотированные характеристики каждого из форматов.</a:t>
            </a:r>
            <a:r>
              <a:rPr lang="ru-RU" sz="2400" dirty="0"/>
              <a:t> </a:t>
            </a:r>
            <a:r>
              <a:rPr lang="ru-RU" sz="2000" dirty="0">
                <a:solidFill>
                  <a:srgbClr val="C00000"/>
                </a:solidFill>
              </a:rPr>
              <a:t>Например:</a:t>
            </a:r>
            <a:endParaRPr lang="ru-RU" sz="2400" dirty="0">
              <a:solidFill>
                <a:srgbClr val="C00000"/>
              </a:solidFill>
            </a:endParaRPr>
          </a:p>
          <a:p>
            <a:r>
              <a:rPr lang="ru-RU" sz="2400" dirty="0"/>
              <a:t>- лабораторная работа/эксперимент</a:t>
            </a:r>
          </a:p>
          <a:p>
            <a:r>
              <a:rPr lang="ru-RU" sz="2400" dirty="0"/>
              <a:t>- исследовательская работа</a:t>
            </a:r>
          </a:p>
          <a:p>
            <a:r>
              <a:rPr lang="ru-RU" sz="2400" dirty="0"/>
              <a:t>- тренинг решения задач</a:t>
            </a:r>
          </a:p>
          <a:p>
            <a:r>
              <a:rPr lang="ru-RU" sz="2400" dirty="0"/>
              <a:t>- проблемная дискуссия</a:t>
            </a:r>
          </a:p>
          <a:p>
            <a:r>
              <a:rPr lang="ru-RU" sz="2400" dirty="0"/>
              <a:t>- проблемная лекция</a:t>
            </a:r>
          </a:p>
          <a:p>
            <a:r>
              <a:rPr lang="ru-RU" sz="2400" dirty="0"/>
              <a:t>- проектная сессия</a:t>
            </a:r>
          </a:p>
          <a:p>
            <a:r>
              <a:rPr lang="ru-RU" sz="2400" dirty="0"/>
              <a:t>- наставническое/</a:t>
            </a:r>
            <a:r>
              <a:rPr lang="ru-RU" sz="2400" dirty="0" err="1"/>
              <a:t>тьюторское</a:t>
            </a:r>
            <a:r>
              <a:rPr lang="ru-RU" sz="2400" dirty="0"/>
              <a:t>/менторское сопровождение</a:t>
            </a:r>
          </a:p>
          <a:p>
            <a:r>
              <a:rPr lang="ru-RU" sz="2400" dirty="0"/>
              <a:t>- практикумы по… (моделированию, конструированию, картированию, прогнозированию, проектированию и т.д.)</a:t>
            </a:r>
          </a:p>
          <a:p>
            <a:r>
              <a:rPr lang="ru-RU" sz="2400" dirty="0"/>
              <a:t>- деловая/ролевая/имитационная игра </a:t>
            </a:r>
          </a:p>
          <a:p>
            <a:r>
              <a:rPr lang="ru-RU" sz="2400" dirty="0"/>
              <a:t>- симулятор</a:t>
            </a:r>
          </a:p>
          <a:p>
            <a:r>
              <a:rPr lang="ru-RU" sz="2400" dirty="0"/>
              <a:t>- конкурсы/соревнования/олимпиады</a:t>
            </a:r>
          </a:p>
          <a:p>
            <a:r>
              <a:rPr lang="ru-RU" sz="2400" dirty="0"/>
              <a:t>- и т.д.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78713" y="888984"/>
            <a:ext cx="5582653" cy="0"/>
          </a:xfrm>
          <a:prstGeom prst="line">
            <a:avLst/>
          </a:prstGeom>
          <a:ln w="127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7929" y="181098"/>
            <a:ext cx="71201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ОБРАЗОВАТЕЛЬНЫЕ ФОРМАТЫ</a:t>
            </a:r>
            <a:endParaRPr lang="ru-RU" sz="4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61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-27296" y="-13649"/>
            <a:ext cx="4408472" cy="4428485"/>
            <a:chOff x="-27296" y="-13649"/>
            <a:chExt cx="4408472" cy="4428485"/>
          </a:xfrm>
        </p:grpSpPr>
        <p:pic>
          <p:nvPicPr>
            <p:cNvPr id="13" name="Рисунок 12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34" t="1914"/>
            <a:stretch/>
          </p:blipFill>
          <p:spPr>
            <a:xfrm>
              <a:off x="-27296" y="-13649"/>
              <a:ext cx="4408472" cy="4428485"/>
            </a:xfrm>
            <a:prstGeom prst="rect">
              <a:avLst/>
            </a:prstGeom>
          </p:spPr>
        </p:pic>
        <p:sp>
          <p:nvSpPr>
            <p:cNvPr id="14" name="Прямоугольник 13"/>
            <p:cNvSpPr/>
            <p:nvPr/>
          </p:nvSpPr>
          <p:spPr>
            <a:xfrm>
              <a:off x="2444984" y="2595563"/>
              <a:ext cx="1171575" cy="143473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Овал 10"/>
          <p:cNvSpPr/>
          <p:nvPr/>
        </p:nvSpPr>
        <p:spPr>
          <a:xfrm>
            <a:off x="2914547" y="2848711"/>
            <a:ext cx="1053356" cy="1053354"/>
          </a:xfrm>
          <a:prstGeom prst="ellipse">
            <a:avLst/>
          </a:prstGeom>
          <a:noFill/>
          <a:ln w="57150">
            <a:solidFill>
              <a:srgbClr val="A50021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039483" y="2639709"/>
            <a:ext cx="786326" cy="1015663"/>
          </a:xfrm>
          <a:prstGeom prst="rect">
            <a:avLst/>
          </a:prstGeom>
          <a:noFill/>
          <a:effectLst>
            <a:glow>
              <a:schemeClr val="accent1"/>
            </a:glow>
          </a:effectLst>
        </p:spPr>
        <p:txBody>
          <a:bodyPr wrap="square" rtlCol="0">
            <a:spAutoFit/>
          </a:bodyPr>
          <a:lstStyle/>
          <a:p>
            <a:r>
              <a:rPr lang="ru-RU" sz="6000" b="1" dirty="0">
                <a:solidFill>
                  <a:srgbClr val="A50021">
                    <a:alpha val="25000"/>
                  </a:srgbClr>
                </a:solidFill>
                <a:sym typeface="Wingdings" panose="05000000000000000000" pitchFamily="2" charset="2"/>
              </a:rPr>
              <a:t>3</a:t>
            </a:r>
            <a:endParaRPr lang="ru-RU" sz="6000" b="1" dirty="0">
              <a:solidFill>
                <a:srgbClr val="A50021">
                  <a:alpha val="25000"/>
                </a:srgb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62293" y="2948038"/>
            <a:ext cx="88244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tx2">
                    <a:lumMod val="50000"/>
                  </a:schemeClr>
                </a:solidFill>
              </a:rPr>
              <a:t>Содержание по тематическим модулям</a:t>
            </a:r>
            <a:endParaRPr lang="ru-RU" sz="54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26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0" y="1458913"/>
            <a:ext cx="119032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 </a:t>
            </a:r>
            <a:r>
              <a:rPr lang="ru-RU" sz="2400" b="1" dirty="0" smtClean="0"/>
              <a:t>Образовательная </a:t>
            </a:r>
            <a:r>
              <a:rPr lang="ru-RU" sz="2400" b="1" dirty="0"/>
              <a:t>задача модуля</a:t>
            </a:r>
            <a:r>
              <a:rPr lang="ru-RU" sz="2400" dirty="0"/>
              <a:t>:</a:t>
            </a:r>
          </a:p>
          <a:p>
            <a:pPr marL="182563"/>
            <a:r>
              <a:rPr lang="ru-RU" sz="2400" dirty="0"/>
              <a:t>Данная задача ставится по отношению к ученику и требует разрешения какой-либо открытой (не имеющей одного известного решения) проблемной ситуации, характерной для того типа практики, которой посвящена программа. </a:t>
            </a:r>
          </a:p>
          <a:p>
            <a:r>
              <a:rPr lang="ru-RU" sz="2400" dirty="0" smtClean="0"/>
              <a:t>- </a:t>
            </a:r>
            <a:r>
              <a:rPr lang="ru-RU" sz="2400" b="1" dirty="0" smtClean="0"/>
              <a:t>Подзадачи </a:t>
            </a:r>
            <a:r>
              <a:rPr lang="ru-RU" sz="2400" b="1" dirty="0"/>
              <a:t>модуля</a:t>
            </a:r>
            <a:r>
              <a:rPr lang="ru-RU" sz="2400" dirty="0"/>
              <a:t>:</a:t>
            </a:r>
          </a:p>
          <a:p>
            <a:pPr marL="182563"/>
            <a:r>
              <a:rPr lang="ru-RU" sz="2400" dirty="0" smtClean="0"/>
              <a:t>Являются </a:t>
            </a:r>
            <a:r>
              <a:rPr lang="ru-RU" sz="2400" dirty="0"/>
              <a:t>отражением последовательности пути достижения поставленной образовательной задачи, но не должны представлять из себя инструкцию по решению образовательной задачи. Так, </a:t>
            </a:r>
            <a:r>
              <a:rPr lang="ru-RU" sz="2400" dirty="0" smtClean="0"/>
              <a:t>подзадачи </a:t>
            </a:r>
            <a:r>
              <a:rPr lang="ru-RU" sz="2400" dirty="0"/>
              <a:t>могут быть посвящены конструированию какого-либо понятия; построению какой-либо модели, карты, схемы и т.д.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78713" y="1403338"/>
            <a:ext cx="5582653" cy="0"/>
          </a:xfrm>
          <a:prstGeom prst="line">
            <a:avLst/>
          </a:prstGeom>
          <a:ln w="127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7929" y="695452"/>
            <a:ext cx="6148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ЗАДАЧИ МОДУЛЯ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83565" y="5238467"/>
            <a:ext cx="98084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ВАЖНО</a:t>
            </a:r>
            <a:r>
              <a:rPr lang="ru-RU" sz="2400" dirty="0" smtClean="0"/>
              <a:t>: Если </a:t>
            </a:r>
            <a:r>
              <a:rPr lang="ru-RU" sz="2400" dirty="0"/>
              <a:t>общие цели и задачи программы, поставлены в отношении педагога и той среды, которая должна быть организована для успешной реализации программы, то задачи модуля обращены к ученикам, попадающим в данную программу.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294311" y="5203767"/>
            <a:ext cx="0" cy="1654233"/>
          </a:xfrm>
          <a:prstGeom prst="line">
            <a:avLst/>
          </a:prstGeom>
          <a:ln w="127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47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182880" y="1458913"/>
            <a:ext cx="1190324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/>
              <a:t>В данном разделе перечисляются типы используемых форматов работы в модуле, приблизительные или точные названия групп, если таковые предполагаются</a:t>
            </a:r>
            <a:r>
              <a:rPr lang="ru-RU" sz="2600" dirty="0" smtClean="0"/>
              <a:t>.</a:t>
            </a:r>
          </a:p>
          <a:p>
            <a:endParaRPr lang="ru-RU" sz="2600" dirty="0" smtClean="0"/>
          </a:p>
          <a:p>
            <a:r>
              <a:rPr lang="ru-RU" sz="2600" dirty="0" smtClean="0"/>
              <a:t>Описание форматов приводится в соответствие с игровым или имитационным форматом работы. Например:</a:t>
            </a:r>
          </a:p>
          <a:p>
            <a:pPr marL="342900" indent="-342900">
              <a:buFontTx/>
              <a:buChar char="-"/>
            </a:pPr>
            <a:r>
              <a:rPr lang="ru-RU" sz="2600" dirty="0" smtClean="0"/>
              <a:t>Дискуссионные площадки </a:t>
            </a:r>
          </a:p>
          <a:p>
            <a:pPr marL="365125"/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[</a:t>
            </a:r>
            <a:r>
              <a:rPr lang="ru-RU" sz="2600" dirty="0" smtClean="0">
                <a:solidFill>
                  <a:schemeClr val="bg2">
                    <a:lumMod val="50000"/>
                  </a:schemeClr>
                </a:solidFill>
              </a:rPr>
              <a:t>Тематический семинар экономического совета ООН</a:t>
            </a:r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]</a:t>
            </a:r>
            <a:endParaRPr lang="ru-RU" sz="2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ru-RU" sz="2600" dirty="0" smtClean="0"/>
              <a:t>Моделирование, </a:t>
            </a:r>
            <a:r>
              <a:rPr lang="ru-RU" sz="2600" dirty="0" err="1" smtClean="0"/>
              <a:t>прототипирование</a:t>
            </a:r>
            <a:r>
              <a:rPr lang="ru-RU" sz="2600" dirty="0" smtClean="0"/>
              <a:t>, сборка конструкций</a:t>
            </a:r>
          </a:p>
          <a:p>
            <a:pPr marL="365125"/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[</a:t>
            </a:r>
            <a:r>
              <a:rPr lang="ru-RU" sz="2600" dirty="0" smtClean="0">
                <a:solidFill>
                  <a:schemeClr val="bg2">
                    <a:lumMod val="50000"/>
                  </a:schemeClr>
                </a:solidFill>
              </a:rPr>
              <a:t>Научно-исследовательские лаборатории; Работа проектно-конструкторских бюро</a:t>
            </a:r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]</a:t>
            </a:r>
            <a:endParaRPr lang="ru-RU" sz="2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FontTx/>
              <a:buChar char="-"/>
            </a:pPr>
            <a:r>
              <a:rPr lang="ru-RU" sz="2600" dirty="0" smtClean="0"/>
              <a:t>«Летучки» </a:t>
            </a:r>
          </a:p>
          <a:p>
            <a:pPr marL="266700"/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[</a:t>
            </a:r>
            <a:r>
              <a:rPr lang="ru-RU" sz="2600" dirty="0" smtClean="0">
                <a:solidFill>
                  <a:schemeClr val="bg2">
                    <a:lumMod val="50000"/>
                  </a:schemeClr>
                </a:solidFill>
              </a:rPr>
              <a:t>Слушания и утверждение планов работы проектно-конструкторских бюро</a:t>
            </a:r>
            <a:r>
              <a:rPr lang="en-US" sz="2600" dirty="0" smtClean="0">
                <a:solidFill>
                  <a:schemeClr val="bg2">
                    <a:lumMod val="50000"/>
                  </a:schemeClr>
                </a:solidFill>
              </a:rPr>
              <a:t>]</a:t>
            </a:r>
            <a:endParaRPr lang="ru-RU" sz="26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78713" y="1403338"/>
            <a:ext cx="5582653" cy="0"/>
          </a:xfrm>
          <a:prstGeom prst="line">
            <a:avLst/>
          </a:prstGeom>
          <a:ln w="127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7928" y="695452"/>
            <a:ext cx="113165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ТЕМАТИЧЕСКИЕ РАБОЧИЕ ГРУППЫ И ФОРМАТЫ</a:t>
            </a:r>
          </a:p>
        </p:txBody>
      </p:sp>
    </p:spTree>
    <p:extLst>
      <p:ext uri="{BB962C8B-B14F-4D97-AF65-F5344CB8AC3E}">
        <p14:creationId xmlns:p14="http://schemas.microsoft.com/office/powerpoint/2010/main" val="98120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-27296" y="-13649"/>
            <a:ext cx="4408472" cy="4428485"/>
            <a:chOff x="-27296" y="-13649"/>
            <a:chExt cx="4408472" cy="4428485"/>
          </a:xfrm>
        </p:grpSpPr>
        <p:pic>
          <p:nvPicPr>
            <p:cNvPr id="13" name="Рисунок 12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34" t="1914"/>
            <a:stretch/>
          </p:blipFill>
          <p:spPr>
            <a:xfrm>
              <a:off x="-27296" y="-13649"/>
              <a:ext cx="4408472" cy="4428485"/>
            </a:xfrm>
            <a:prstGeom prst="rect">
              <a:avLst/>
            </a:prstGeom>
          </p:spPr>
        </p:pic>
        <p:sp>
          <p:nvSpPr>
            <p:cNvPr id="14" name="Прямоугольник 13"/>
            <p:cNvSpPr/>
            <p:nvPr/>
          </p:nvSpPr>
          <p:spPr>
            <a:xfrm>
              <a:off x="2444984" y="2595563"/>
              <a:ext cx="1171575" cy="143473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Овал 10"/>
          <p:cNvSpPr/>
          <p:nvPr/>
        </p:nvSpPr>
        <p:spPr>
          <a:xfrm>
            <a:off x="2914547" y="2848711"/>
            <a:ext cx="1053356" cy="1053354"/>
          </a:xfrm>
          <a:prstGeom prst="ellipse">
            <a:avLst/>
          </a:prstGeom>
          <a:noFill/>
          <a:ln w="57150">
            <a:solidFill>
              <a:srgbClr val="A50021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039483" y="2639709"/>
            <a:ext cx="786326" cy="1015663"/>
          </a:xfrm>
          <a:prstGeom prst="rect">
            <a:avLst/>
          </a:prstGeom>
          <a:noFill/>
          <a:effectLst>
            <a:glow>
              <a:schemeClr val="accent1"/>
            </a:glow>
          </a:effectLst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A50021">
                    <a:alpha val="25000"/>
                  </a:srgbClr>
                </a:solidFill>
                <a:sym typeface="Wingdings" panose="05000000000000000000" pitchFamily="2" charset="2"/>
              </a:rPr>
              <a:t>1</a:t>
            </a:r>
            <a:endParaRPr lang="ru-RU" sz="6000" b="1" dirty="0">
              <a:solidFill>
                <a:srgbClr val="A50021">
                  <a:alpha val="25000"/>
                </a:srgb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00247" y="2988428"/>
            <a:ext cx="8824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Содержание компетенций</a:t>
            </a:r>
          </a:p>
        </p:txBody>
      </p:sp>
    </p:spTree>
    <p:extLst>
      <p:ext uri="{BB962C8B-B14F-4D97-AF65-F5344CB8AC3E}">
        <p14:creationId xmlns:p14="http://schemas.microsoft.com/office/powerpoint/2010/main" val="216056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0" y="843780"/>
            <a:ext cx="119032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78713" y="721699"/>
            <a:ext cx="5582653" cy="0"/>
          </a:xfrm>
          <a:prstGeom prst="line">
            <a:avLst/>
          </a:prstGeom>
          <a:ln w="127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7929" y="13813"/>
            <a:ext cx="6148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ПРОГРАММА МОДУЛЯ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602426"/>
              </p:ext>
            </p:extLst>
          </p:nvPr>
        </p:nvGraphicFramePr>
        <p:xfrm>
          <a:off x="278713" y="915194"/>
          <a:ext cx="11624529" cy="577895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958628"/>
                <a:gridCol w="3539027"/>
                <a:gridCol w="3963712"/>
                <a:gridCol w="1163162"/>
              </a:tblGrid>
              <a:tr h="425195"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7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Образовательная форма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208" marR="5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Игровая форма</a:t>
                      </a:r>
                      <a:endParaRPr lang="ru-RU" sz="180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208" marR="5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Тема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208" marR="5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810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Кол-во часов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208" marR="5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156">
                <a:tc gridSpan="4">
                  <a:txBody>
                    <a:bodyPr/>
                    <a:lstStyle/>
                    <a:p>
                      <a:pPr indent="450215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1-й Этап: «Название этапа»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208" marR="5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9524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[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Например</a:t>
                      </a: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Установочное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сообщение ведущего</a:t>
                      </a:r>
                    </a:p>
                  </a:txBody>
                  <a:tcPr marL="50208" marR="5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[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Например</a:t>
                      </a: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</a:p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i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Доклад </a:t>
                      </a: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руководителя Экономического Совета ООН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208" marR="5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[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Например</a:t>
                      </a: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</a:p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«Мир в системе геоэкономических координат: новые Вызовы и Проблемы»</a:t>
                      </a:r>
                    </a:p>
                  </a:txBody>
                  <a:tcPr marL="50208" marR="5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3810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US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[</a:t>
                      </a:r>
                      <a:r>
                        <a:rPr lang="ru-RU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Например</a:t>
                      </a:r>
                      <a:r>
                        <a:rPr lang="en-US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</a:p>
                    <a:p>
                      <a:pPr indent="3810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50208" marR="5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524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[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Например</a:t>
                      </a: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</a:p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Формирование тематических групп</a:t>
                      </a:r>
                    </a:p>
                  </a:txBody>
                  <a:tcPr marL="50208" marR="5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[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Например</a:t>
                      </a: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</a:p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Создание Комиссий Экономического Совета ООН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208" marR="5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[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Например</a:t>
                      </a: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</a:p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«Геоэкономические ситуации: выбор исторического и географического масштабов»</a:t>
                      </a:r>
                    </a:p>
                  </a:txBody>
                  <a:tcPr marL="50208" marR="5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9524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[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Например</a:t>
                      </a: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</a:p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Работа тематических групп</a:t>
                      </a:r>
                    </a:p>
                  </a:txBody>
                  <a:tcPr marL="50208" marR="5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[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Например</a:t>
                      </a: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</a:p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Рабочие совещания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Комиссий Экономического Совета ООН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208" marR="5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[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Например</a:t>
                      </a: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</a:p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«Выделение основных параметров описания и характеристик геоэкономической ситуации»</a:t>
                      </a:r>
                    </a:p>
                  </a:txBody>
                  <a:tcPr marL="50208" marR="5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3810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US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[</a:t>
                      </a:r>
                      <a:r>
                        <a:rPr lang="ru-RU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Например</a:t>
                      </a:r>
                      <a:r>
                        <a:rPr lang="en-US" sz="14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</a:p>
                    <a:p>
                      <a:pPr indent="3810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50208" marR="5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524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[Например]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Индивидуальные и групповые консультации</a:t>
                      </a:r>
                    </a:p>
                  </a:txBody>
                  <a:tcPr marL="50208" marR="5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[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Например</a:t>
                      </a: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</a:p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«Специфика понятийной работы». «Работа с информационными источниками»</a:t>
                      </a:r>
                    </a:p>
                  </a:txBody>
                  <a:tcPr marL="50208" marR="5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7792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[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Например</a:t>
                      </a: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</a:p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Общая дискуссия. Выступления групп</a:t>
                      </a:r>
                    </a:p>
                  </a:txBody>
                  <a:tcPr marL="50208" marR="5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[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Например</a:t>
                      </a: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</a:p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Теоретический семинар Экономического Совета ООН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208" marR="5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[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Например</a:t>
                      </a: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</a:p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«Ключевые геоэкономические ситуации: презентация версий»</a:t>
                      </a:r>
                    </a:p>
                  </a:txBody>
                  <a:tcPr marL="50208" marR="5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3810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[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Например</a:t>
                      </a: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</a:p>
                    <a:p>
                      <a:pPr indent="3810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50208" marR="5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524"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[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Например</a:t>
                      </a: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Подведение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итогов </a:t>
                      </a:r>
                    </a:p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работы / постановка задачи на второй этап</a:t>
                      </a:r>
                    </a:p>
                  </a:txBody>
                  <a:tcPr marL="50208" marR="5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[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Например</a:t>
                      </a: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</a:p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Выработка повестки дня. Распределение полномочий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208" marR="5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[</a:t>
                      </a:r>
                      <a:r>
                        <a:rPr lang="ru-RU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Например</a:t>
                      </a:r>
                      <a:r>
                        <a:rPr lang="en-US" sz="14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]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</a:p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«Создание ГИС-проектов:</a:t>
                      </a:r>
                    </a:p>
                    <a:p>
                      <a:pPr marL="0" indent="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аналитический этап»</a:t>
                      </a:r>
                    </a:p>
                  </a:txBody>
                  <a:tcPr marL="50208" marR="5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2596">
                <a:tc gridSpan="4">
                  <a:txBody>
                    <a:bodyPr/>
                    <a:lstStyle/>
                    <a:p>
                      <a:pPr indent="450215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2-й этап: «Название этапа»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0208" marR="5020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3595">
                <a:tc>
                  <a:txBody>
                    <a:bodyPr/>
                    <a:lstStyle/>
                    <a:p>
                      <a:pPr indent="450215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208" marR="50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208" marR="50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208" marR="50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8100"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208" marR="502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08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182880" y="1458913"/>
            <a:ext cx="1190324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ru-RU" sz="3200" dirty="0" smtClean="0"/>
              <a:t>Перечень </a:t>
            </a:r>
            <a:r>
              <a:rPr lang="ru-RU" sz="3200" dirty="0"/>
              <a:t>информационно-методических материалов, необходимых учащимся для успешной работы над заданиями модуля</a:t>
            </a:r>
            <a:r>
              <a:rPr lang="ru-RU" sz="3200" dirty="0" smtClean="0"/>
              <a:t>;</a:t>
            </a:r>
            <a:endParaRPr lang="ru-RU" sz="3200" dirty="0"/>
          </a:p>
          <a:p>
            <a:pPr marL="457200" indent="-457200">
              <a:buFontTx/>
              <a:buChar char="-"/>
            </a:pPr>
            <a:r>
              <a:rPr lang="ru-RU" sz="3200" dirty="0" smtClean="0"/>
              <a:t>Перечень </a:t>
            </a:r>
            <a:r>
              <a:rPr lang="ru-RU" sz="3200" dirty="0"/>
              <a:t>специального оборудования, необходимого учащимся для успешной работы над заданиями модуля</a:t>
            </a:r>
            <a:r>
              <a:rPr lang="ru-RU" sz="3200" dirty="0" smtClean="0"/>
              <a:t>;</a:t>
            </a:r>
            <a:endParaRPr lang="ru-RU" sz="3200" dirty="0"/>
          </a:p>
          <a:p>
            <a:pPr marL="457200" indent="-457200">
              <a:buFontTx/>
              <a:buChar char="-"/>
            </a:pPr>
            <a:r>
              <a:rPr lang="ru-RU" sz="3200" dirty="0" smtClean="0"/>
              <a:t>Перечень </a:t>
            </a:r>
            <a:r>
              <a:rPr lang="ru-RU" sz="3200" dirty="0"/>
              <a:t>материалов и пробников, необходимых учащимся для успешной работы над заданиями модуля</a:t>
            </a:r>
            <a:r>
              <a:rPr lang="ru-RU" sz="3200" dirty="0" smtClean="0"/>
              <a:t>;</a:t>
            </a:r>
            <a:endParaRPr lang="ru-RU" sz="3200" dirty="0"/>
          </a:p>
          <a:p>
            <a:pPr marL="457200" indent="-457200">
              <a:buFontTx/>
              <a:buChar char="-"/>
            </a:pPr>
            <a:r>
              <a:rPr lang="ru-RU" sz="3200" dirty="0" smtClean="0"/>
              <a:t>Перечень </a:t>
            </a:r>
            <a:r>
              <a:rPr lang="ru-RU" sz="3200" dirty="0"/>
              <a:t>литературы, необходимой учащимся для успешной работы над задачами </a:t>
            </a:r>
            <a:r>
              <a:rPr lang="ru-RU" sz="3200" dirty="0" smtClean="0"/>
              <a:t>модуля;</a:t>
            </a:r>
          </a:p>
          <a:p>
            <a:pPr marL="457200" indent="-457200">
              <a:buFontTx/>
              <a:buChar char="-"/>
            </a:pPr>
            <a:r>
              <a:rPr lang="ru-RU" sz="3200" dirty="0" smtClean="0"/>
              <a:t>И т.д.</a:t>
            </a:r>
          </a:p>
          <a:p>
            <a:endParaRPr lang="ru-RU" sz="28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78713" y="1403338"/>
            <a:ext cx="5582653" cy="0"/>
          </a:xfrm>
          <a:prstGeom prst="line">
            <a:avLst/>
          </a:prstGeom>
          <a:ln w="127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7928" y="695452"/>
            <a:ext cx="113165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ДОПОЛНИТЕЛЬНО</a:t>
            </a:r>
          </a:p>
        </p:txBody>
      </p:sp>
    </p:spTree>
    <p:extLst>
      <p:ext uri="{BB962C8B-B14F-4D97-AF65-F5344CB8AC3E}">
        <p14:creationId xmlns:p14="http://schemas.microsoft.com/office/powerpoint/2010/main" val="225972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590" y="4798250"/>
            <a:ext cx="728620" cy="728620"/>
          </a:xfrm>
          <a:prstGeom prst="ellipse">
            <a:avLst/>
          </a:prstGeom>
          <a:ln w="28575">
            <a:solidFill>
              <a:srgbClr val="A50021"/>
            </a:solidFill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bg2">
                <a:lumMod val="1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590" y="3785195"/>
            <a:ext cx="728620" cy="708125"/>
          </a:xfrm>
          <a:prstGeom prst="ellipse">
            <a:avLst/>
          </a:prstGeom>
          <a:ln w="38100">
            <a:solidFill>
              <a:srgbClr val="A50021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44" t="15383" r="20374" b="18455"/>
          <a:stretch/>
        </p:blipFill>
        <p:spPr>
          <a:xfrm>
            <a:off x="5093547" y="5831800"/>
            <a:ext cx="728663" cy="701386"/>
          </a:xfrm>
          <a:prstGeom prst="ellipse">
            <a:avLst/>
          </a:prstGeom>
          <a:ln w="28575">
            <a:solidFill>
              <a:srgbClr val="A50021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5995997" y="3765991"/>
            <a:ext cx="60769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Gluhovpav.pav@gmail.com</a:t>
            </a:r>
            <a:endParaRPr lang="ru-RU" sz="44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95996" y="4769970"/>
            <a:ext cx="60769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id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100001824598274</a:t>
            </a:r>
            <a:endParaRPr lang="ru-RU" sz="44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95996" y="5773949"/>
            <a:ext cx="60769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2">
                    <a:lumMod val="50000"/>
                  </a:schemeClr>
                </a:solidFill>
              </a:rPr>
              <a:t>vk.com/</a:t>
            </a:r>
            <a:r>
              <a:rPr lang="en-US" sz="4000" dirty="0" err="1">
                <a:solidFill>
                  <a:schemeClr val="tx2">
                    <a:lumMod val="50000"/>
                  </a:schemeClr>
                </a:solidFill>
              </a:rPr>
              <a:t>pavelpav</a:t>
            </a:r>
            <a:endParaRPr lang="ru-RU" sz="44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37" t="12891" r="19453" b="4375"/>
          <a:stretch/>
        </p:blipFill>
        <p:spPr>
          <a:xfrm>
            <a:off x="-357189" y="508732"/>
            <a:ext cx="5272088" cy="5043488"/>
          </a:xfrm>
          <a:prstGeom prst="ellipse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841260" y="634352"/>
            <a:ext cx="69365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A50021"/>
                </a:solidFill>
              </a:rPr>
              <a:t>Г</a:t>
            </a:r>
            <a:r>
              <a:rPr lang="ru-RU" sz="7200" dirty="0" smtClean="0">
                <a:solidFill>
                  <a:schemeClr val="bg2">
                    <a:lumMod val="25000"/>
                  </a:schemeClr>
                </a:solidFill>
              </a:rPr>
              <a:t>лухов</a:t>
            </a:r>
            <a:r>
              <a:rPr lang="ru-RU" sz="7200" b="1" dirty="0" smtClean="0">
                <a:solidFill>
                  <a:srgbClr val="A50021"/>
                </a:solidFill>
              </a:rPr>
              <a:t> П</a:t>
            </a:r>
            <a:r>
              <a:rPr lang="ru-RU" sz="7200" dirty="0" smtClean="0">
                <a:solidFill>
                  <a:schemeClr val="bg2">
                    <a:lumMod val="25000"/>
                  </a:schemeClr>
                </a:solidFill>
              </a:rPr>
              <a:t>авел</a:t>
            </a:r>
            <a:r>
              <a:rPr lang="ru-RU" sz="7200" b="1" dirty="0" smtClean="0">
                <a:solidFill>
                  <a:srgbClr val="A50021"/>
                </a:solidFill>
              </a:rPr>
              <a:t> </a:t>
            </a:r>
          </a:p>
          <a:p>
            <a:r>
              <a:rPr lang="ru-RU" sz="7200" b="1" dirty="0" smtClean="0">
                <a:solidFill>
                  <a:srgbClr val="A50021"/>
                </a:solidFill>
              </a:rPr>
              <a:t>П</a:t>
            </a:r>
            <a:r>
              <a:rPr lang="ru-RU" sz="7200" dirty="0" smtClean="0">
                <a:solidFill>
                  <a:schemeClr val="bg2">
                    <a:lumMod val="25000"/>
                  </a:schemeClr>
                </a:solidFill>
              </a:rPr>
              <a:t>авлович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679336" y="-14288"/>
            <a:ext cx="0" cy="2771775"/>
          </a:xfrm>
          <a:prstGeom prst="line">
            <a:avLst/>
          </a:prstGeom>
          <a:ln w="127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66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075391" y="181770"/>
            <a:ext cx="1058722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A50021"/>
                </a:solidFill>
              </a:rPr>
              <a:t>3 КЛАСТЕРА ПРОДУКТИВНЫХ КОМПЕТЕНЦИЙ</a:t>
            </a:r>
            <a:endParaRPr lang="ru-RU" sz="4800" b="1" dirty="0" smtClean="0">
              <a:solidFill>
                <a:srgbClr val="A50021"/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513491" y="-2839873"/>
            <a:ext cx="399743" cy="4197373"/>
            <a:chOff x="513491" y="-3256965"/>
            <a:chExt cx="399743" cy="4197373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513491" y="-3256965"/>
              <a:ext cx="19222" cy="4145965"/>
            </a:xfrm>
            <a:prstGeom prst="line">
              <a:avLst/>
            </a:prstGeom>
            <a:ln w="12700">
              <a:solidFill>
                <a:srgbClr val="A500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513491" y="887334"/>
              <a:ext cx="290561" cy="1665"/>
            </a:xfrm>
            <a:prstGeom prst="line">
              <a:avLst/>
            </a:prstGeom>
            <a:ln w="12700">
              <a:solidFill>
                <a:srgbClr val="A500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Прямоугольник 5"/>
            <p:cNvSpPr/>
            <p:nvPr/>
          </p:nvSpPr>
          <p:spPr>
            <a:xfrm>
              <a:off x="804052" y="834259"/>
              <a:ext cx="109182" cy="106149"/>
            </a:xfrm>
            <a:prstGeom prst="rect">
              <a:avLst/>
            </a:prstGeom>
            <a:noFill/>
            <a:ln w="19050">
              <a:solidFill>
                <a:srgbClr val="A500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313374" y="1866823"/>
            <a:ext cx="95919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</a:rPr>
              <a:t>АНАЛИТИЧЕСКИЕ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/ связанные с возможностью разделить объект на элементы и 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отношения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;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построить необходимую схему или модель</a:t>
            </a:r>
            <a:endParaRPr lang="ru-RU" sz="32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21503" y="2038130"/>
            <a:ext cx="1075985" cy="1115121"/>
            <a:chOff x="3192964" y="4788795"/>
            <a:chExt cx="1344981" cy="1393901"/>
          </a:xfrm>
        </p:grpSpPr>
        <p:sp>
          <p:nvSpPr>
            <p:cNvPr id="18" name="Овал 17"/>
            <p:cNvSpPr/>
            <p:nvPr/>
          </p:nvSpPr>
          <p:spPr>
            <a:xfrm>
              <a:off x="3283950" y="4928702"/>
              <a:ext cx="1253995" cy="1253994"/>
            </a:xfrm>
            <a:prstGeom prst="ellipse">
              <a:avLst/>
            </a:prstGeom>
            <a:noFill/>
            <a:ln>
              <a:solidFill>
                <a:srgbClr val="A500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192964" y="4788795"/>
              <a:ext cx="936103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 smtClean="0">
                  <a:solidFill>
                    <a:srgbClr val="A50021"/>
                  </a:solidFill>
                  <a:sym typeface="Wingdings" panose="05000000000000000000" pitchFamily="2" charset="2"/>
                </a:rPr>
                <a:t></a:t>
              </a:r>
              <a:endParaRPr lang="ru-RU" sz="8000" b="1" dirty="0">
                <a:solidFill>
                  <a:srgbClr val="A50021"/>
                </a:solidFill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21503" y="3739466"/>
            <a:ext cx="1075985" cy="1115121"/>
            <a:chOff x="3192964" y="4788795"/>
            <a:chExt cx="1344981" cy="1393901"/>
          </a:xfrm>
        </p:grpSpPr>
        <p:sp>
          <p:nvSpPr>
            <p:cNvPr id="21" name="Овал 20"/>
            <p:cNvSpPr/>
            <p:nvPr/>
          </p:nvSpPr>
          <p:spPr>
            <a:xfrm>
              <a:off x="3283950" y="4928702"/>
              <a:ext cx="1253995" cy="1253994"/>
            </a:xfrm>
            <a:prstGeom prst="ellipse">
              <a:avLst/>
            </a:prstGeom>
            <a:noFill/>
            <a:ln>
              <a:solidFill>
                <a:srgbClr val="A500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92964" y="4788795"/>
              <a:ext cx="936103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 smtClean="0">
                  <a:solidFill>
                    <a:srgbClr val="A50021"/>
                  </a:solidFill>
                  <a:sym typeface="Wingdings" panose="05000000000000000000" pitchFamily="2" charset="2"/>
                </a:rPr>
                <a:t></a:t>
              </a:r>
              <a:endParaRPr lang="ru-RU" sz="8000" b="1" dirty="0">
                <a:solidFill>
                  <a:srgbClr val="A50021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313374" y="3625171"/>
            <a:ext cx="101246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</a:rPr>
              <a:t>СИСТЕМНЫЕ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/ связанные с формированием образа объекта как системной целостности, комплексным восприятием объектов, процессов и систем</a:t>
            </a:r>
          </a:p>
        </p:txBody>
      </p:sp>
      <p:grpSp>
        <p:nvGrpSpPr>
          <p:cNvPr id="15" name="Группа 14"/>
          <p:cNvGrpSpPr/>
          <p:nvPr/>
        </p:nvGrpSpPr>
        <p:grpSpPr>
          <a:xfrm>
            <a:off x="31023" y="5406346"/>
            <a:ext cx="1075985" cy="1115121"/>
            <a:chOff x="3192964" y="4788795"/>
            <a:chExt cx="1344981" cy="1393901"/>
          </a:xfrm>
        </p:grpSpPr>
        <p:sp>
          <p:nvSpPr>
            <p:cNvPr id="24" name="Овал 23"/>
            <p:cNvSpPr/>
            <p:nvPr/>
          </p:nvSpPr>
          <p:spPr>
            <a:xfrm>
              <a:off x="3283950" y="4928702"/>
              <a:ext cx="1253995" cy="1253994"/>
            </a:xfrm>
            <a:prstGeom prst="ellipse">
              <a:avLst/>
            </a:prstGeom>
            <a:noFill/>
            <a:ln>
              <a:solidFill>
                <a:srgbClr val="A500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92964" y="4788795"/>
              <a:ext cx="936103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0" b="1" dirty="0" smtClean="0">
                  <a:solidFill>
                    <a:srgbClr val="A50021"/>
                  </a:solidFill>
                  <a:sym typeface="Wingdings" panose="05000000000000000000" pitchFamily="2" charset="2"/>
                </a:rPr>
                <a:t></a:t>
              </a:r>
              <a:endParaRPr lang="ru-RU" sz="8000" b="1" dirty="0">
                <a:solidFill>
                  <a:srgbClr val="A50021"/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294322" y="5277767"/>
            <a:ext cx="101246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</a:rPr>
              <a:t>КОНСТРУКТИВНЫЕ</a:t>
            </a:r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/ связанные с представлением того, что еще не существует, и управлением возможностью его появления</a:t>
            </a:r>
          </a:p>
        </p:txBody>
      </p:sp>
    </p:spTree>
    <p:extLst>
      <p:ext uri="{BB962C8B-B14F-4D97-AF65-F5344CB8AC3E}">
        <p14:creationId xmlns:p14="http://schemas.microsoft.com/office/powerpoint/2010/main" val="379149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075391" y="502612"/>
            <a:ext cx="98332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A50021"/>
                </a:solidFill>
              </a:rPr>
              <a:t>5 УРОВНЕЙ</a:t>
            </a:r>
            <a:endParaRPr lang="ru-RU" sz="4800" b="1" dirty="0" smtClean="0">
              <a:solidFill>
                <a:srgbClr val="A50021"/>
              </a:solidFill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513491" y="-3256965"/>
            <a:ext cx="399743" cy="4197373"/>
            <a:chOff x="513491" y="-3256965"/>
            <a:chExt cx="399743" cy="4197373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513491" y="-3256965"/>
              <a:ext cx="19222" cy="4145965"/>
            </a:xfrm>
            <a:prstGeom prst="line">
              <a:avLst/>
            </a:prstGeom>
            <a:ln w="12700">
              <a:solidFill>
                <a:srgbClr val="A500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513491" y="887334"/>
              <a:ext cx="290561" cy="1665"/>
            </a:xfrm>
            <a:prstGeom prst="line">
              <a:avLst/>
            </a:prstGeom>
            <a:ln w="12700">
              <a:solidFill>
                <a:srgbClr val="A5002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Прямоугольник 5"/>
            <p:cNvSpPr/>
            <p:nvPr/>
          </p:nvSpPr>
          <p:spPr>
            <a:xfrm>
              <a:off x="804052" y="834259"/>
              <a:ext cx="109182" cy="106149"/>
            </a:xfrm>
            <a:prstGeom prst="rect">
              <a:avLst/>
            </a:prstGeom>
            <a:noFill/>
            <a:ln w="19050">
              <a:solidFill>
                <a:srgbClr val="A500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984764" y="2563885"/>
            <a:ext cx="8050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A50021"/>
                </a:solidFill>
              </a:rPr>
              <a:t>В</a:t>
            </a:r>
            <a:r>
              <a:rPr lang="ru-RU" sz="3200" dirty="0"/>
              <a:t>оспроизводство образца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84764" y="4276577"/>
            <a:ext cx="93461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«</a:t>
            </a:r>
            <a:r>
              <a:rPr lang="ru-RU" sz="3200" b="1" dirty="0">
                <a:solidFill>
                  <a:srgbClr val="A50021"/>
                </a:solidFill>
              </a:rPr>
              <a:t>И</a:t>
            </a:r>
            <a:r>
              <a:rPr lang="ru-RU" sz="3200" dirty="0"/>
              <a:t>мпровизация»: ситуативное создание и реализация нового способа действия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84764" y="3546904"/>
            <a:ext cx="116257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A50021"/>
                </a:solidFill>
              </a:rPr>
              <a:t>Р</a:t>
            </a:r>
            <a:r>
              <a:rPr lang="ru-RU" sz="3200" dirty="0"/>
              <a:t>еконструкция способа действия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84764" y="5277252"/>
            <a:ext cx="102006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A50021"/>
                </a:solidFill>
              </a:rPr>
              <a:t>Ц</a:t>
            </a:r>
            <a:r>
              <a:rPr lang="ru-RU" sz="3200" dirty="0"/>
              <a:t>еленаправленное создание нового образца, имеющего значимость за пределами конкретной ситуации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84764" y="1602716"/>
            <a:ext cx="9671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A50021"/>
                </a:solidFill>
              </a:rPr>
              <a:t>Ч</a:t>
            </a:r>
            <a:r>
              <a:rPr lang="ru-RU" sz="3200" dirty="0"/>
              <a:t>увственное участие</a:t>
            </a:r>
          </a:p>
        </p:txBody>
      </p:sp>
      <p:grpSp>
        <p:nvGrpSpPr>
          <p:cNvPr id="21" name="Группа 20"/>
          <p:cNvGrpSpPr/>
          <p:nvPr/>
        </p:nvGrpSpPr>
        <p:grpSpPr>
          <a:xfrm>
            <a:off x="99240" y="4331086"/>
            <a:ext cx="753190" cy="923330"/>
            <a:chOff x="3192964" y="4788795"/>
            <a:chExt cx="1344981" cy="1648803"/>
          </a:xfrm>
        </p:grpSpPr>
        <p:sp>
          <p:nvSpPr>
            <p:cNvPr id="22" name="Овал 21"/>
            <p:cNvSpPr/>
            <p:nvPr/>
          </p:nvSpPr>
          <p:spPr>
            <a:xfrm>
              <a:off x="3283950" y="4928702"/>
              <a:ext cx="1253995" cy="1253994"/>
            </a:xfrm>
            <a:prstGeom prst="ellipse">
              <a:avLst/>
            </a:prstGeom>
            <a:noFill/>
            <a:ln>
              <a:solidFill>
                <a:srgbClr val="A500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192964" y="4788795"/>
              <a:ext cx="936103" cy="1648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 smtClean="0">
                  <a:solidFill>
                    <a:srgbClr val="A50021"/>
                  </a:solidFill>
                  <a:sym typeface="Wingdings" panose="05000000000000000000" pitchFamily="2" charset="2"/>
                </a:rPr>
                <a:t></a:t>
              </a:r>
              <a:endParaRPr lang="ru-RU" sz="5400" b="1" dirty="0">
                <a:solidFill>
                  <a:srgbClr val="A50021"/>
                </a:solidFill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99240" y="3377627"/>
            <a:ext cx="753190" cy="923330"/>
            <a:chOff x="3192964" y="4788795"/>
            <a:chExt cx="1344981" cy="1648803"/>
          </a:xfrm>
        </p:grpSpPr>
        <p:sp>
          <p:nvSpPr>
            <p:cNvPr id="26" name="Овал 25"/>
            <p:cNvSpPr/>
            <p:nvPr/>
          </p:nvSpPr>
          <p:spPr>
            <a:xfrm>
              <a:off x="3283950" y="4928702"/>
              <a:ext cx="1253995" cy="1253994"/>
            </a:xfrm>
            <a:prstGeom prst="ellipse">
              <a:avLst/>
            </a:prstGeom>
            <a:noFill/>
            <a:ln>
              <a:solidFill>
                <a:srgbClr val="A500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92964" y="4788795"/>
              <a:ext cx="936103" cy="1648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 smtClean="0">
                  <a:solidFill>
                    <a:srgbClr val="A50021"/>
                  </a:solidFill>
                  <a:sym typeface="Wingdings" panose="05000000000000000000" pitchFamily="2" charset="2"/>
                </a:rPr>
                <a:t></a:t>
              </a:r>
              <a:endParaRPr lang="ru-RU" sz="5400" b="1" dirty="0">
                <a:solidFill>
                  <a:srgbClr val="A50021"/>
                </a:solidFill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99240" y="2420669"/>
            <a:ext cx="753190" cy="923330"/>
            <a:chOff x="3192964" y="4788795"/>
            <a:chExt cx="1344981" cy="1648803"/>
          </a:xfrm>
        </p:grpSpPr>
        <p:sp>
          <p:nvSpPr>
            <p:cNvPr id="29" name="Овал 28"/>
            <p:cNvSpPr/>
            <p:nvPr/>
          </p:nvSpPr>
          <p:spPr>
            <a:xfrm>
              <a:off x="3283950" y="4928702"/>
              <a:ext cx="1253995" cy="1253994"/>
            </a:xfrm>
            <a:prstGeom prst="ellipse">
              <a:avLst/>
            </a:prstGeom>
            <a:noFill/>
            <a:ln>
              <a:solidFill>
                <a:srgbClr val="A500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92964" y="4788795"/>
              <a:ext cx="936103" cy="1648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 smtClean="0">
                  <a:solidFill>
                    <a:srgbClr val="A50021"/>
                  </a:solidFill>
                  <a:sym typeface="Wingdings" panose="05000000000000000000" pitchFamily="2" charset="2"/>
                </a:rPr>
                <a:t></a:t>
              </a:r>
              <a:endParaRPr lang="ru-RU" sz="5400" b="1" dirty="0">
                <a:solidFill>
                  <a:srgbClr val="A50021"/>
                </a:solidFill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105453" y="1472637"/>
            <a:ext cx="753190" cy="923330"/>
            <a:chOff x="3192964" y="4788795"/>
            <a:chExt cx="1344981" cy="1648803"/>
          </a:xfrm>
        </p:grpSpPr>
        <p:sp>
          <p:nvSpPr>
            <p:cNvPr id="32" name="Овал 31"/>
            <p:cNvSpPr/>
            <p:nvPr/>
          </p:nvSpPr>
          <p:spPr>
            <a:xfrm>
              <a:off x="3283950" y="4928702"/>
              <a:ext cx="1253995" cy="1253994"/>
            </a:xfrm>
            <a:prstGeom prst="ellipse">
              <a:avLst/>
            </a:prstGeom>
            <a:noFill/>
            <a:ln>
              <a:solidFill>
                <a:srgbClr val="A500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192964" y="4788795"/>
              <a:ext cx="936103" cy="1648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 smtClean="0">
                  <a:solidFill>
                    <a:srgbClr val="A50021"/>
                  </a:solidFill>
                  <a:sym typeface="Wingdings" panose="05000000000000000000" pitchFamily="2" charset="2"/>
                </a:rPr>
                <a:t></a:t>
              </a:r>
              <a:endParaRPr lang="ru-RU" sz="5400" b="1" dirty="0">
                <a:solidFill>
                  <a:srgbClr val="A50021"/>
                </a:solidFill>
              </a:endParaRP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99240" y="5353795"/>
            <a:ext cx="753190" cy="923330"/>
            <a:chOff x="3192964" y="4788795"/>
            <a:chExt cx="1344981" cy="1648803"/>
          </a:xfrm>
        </p:grpSpPr>
        <p:sp>
          <p:nvSpPr>
            <p:cNvPr id="40" name="Овал 39"/>
            <p:cNvSpPr/>
            <p:nvPr/>
          </p:nvSpPr>
          <p:spPr>
            <a:xfrm>
              <a:off x="3283950" y="4928702"/>
              <a:ext cx="1253995" cy="1253994"/>
            </a:xfrm>
            <a:prstGeom prst="ellipse">
              <a:avLst/>
            </a:prstGeom>
            <a:noFill/>
            <a:ln>
              <a:solidFill>
                <a:srgbClr val="A500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192964" y="4788795"/>
              <a:ext cx="936103" cy="16488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b="1" dirty="0" smtClean="0">
                  <a:solidFill>
                    <a:srgbClr val="A50021"/>
                  </a:solidFill>
                  <a:sym typeface="Wingdings" panose="05000000000000000000" pitchFamily="2" charset="2"/>
                </a:rPr>
                <a:t></a:t>
              </a:r>
              <a:endParaRPr lang="ru-RU" sz="5400" b="1" dirty="0">
                <a:solidFill>
                  <a:srgbClr val="A5002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913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0" y="1458913"/>
            <a:ext cx="1190324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b="1" dirty="0">
                <a:solidFill>
                  <a:srgbClr val="A50021"/>
                </a:solidFill>
              </a:rPr>
              <a:t>М</a:t>
            </a:r>
            <a:r>
              <a:rPr lang="ru-RU" sz="2800" dirty="0"/>
              <a:t>ожет выделить сущностные особенности объекта (на уровне внешних качеств)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>
                <a:solidFill>
                  <a:srgbClr val="A50021"/>
                </a:solidFill>
              </a:rPr>
              <a:t>М</a:t>
            </a:r>
            <a:r>
              <a:rPr lang="ru-RU" sz="2800" dirty="0"/>
              <a:t>ожет подробно описать объект в его основных чертах и </a:t>
            </a:r>
            <a:r>
              <a:rPr lang="ru-RU" sz="2800" dirty="0" smtClean="0"/>
              <a:t>компонентах; </a:t>
            </a:r>
            <a:r>
              <a:rPr lang="ru-RU" sz="2800" dirty="0"/>
              <a:t>выделить их связь с его функцией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>
                <a:solidFill>
                  <a:srgbClr val="A50021"/>
                </a:solidFill>
              </a:rPr>
              <a:t>М</a:t>
            </a:r>
            <a:r>
              <a:rPr lang="ru-RU" sz="2800" dirty="0"/>
              <a:t>ожет выделить свойства и составные части объекта, системные связи между ними, их связь с функцией объекта, но без объемлющего системного контекста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>
                <a:solidFill>
                  <a:srgbClr val="A50021"/>
                </a:solidFill>
              </a:rPr>
              <a:t>М</a:t>
            </a:r>
            <a:r>
              <a:rPr lang="ru-RU" sz="2800" dirty="0"/>
              <a:t>ожет объяснить причинно-следственные связи конкретных событий, происходящих с объектом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>
                <a:solidFill>
                  <a:srgbClr val="A50021"/>
                </a:solidFill>
              </a:rPr>
              <a:t>М</a:t>
            </a:r>
            <a:r>
              <a:rPr lang="ru-RU" sz="2800" dirty="0"/>
              <a:t>ожет выстроить аналитическую модель объекта и его существования в объемлющих системах</a:t>
            </a:r>
          </a:p>
          <a:p>
            <a:pPr marL="342900" indent="-342900">
              <a:buFont typeface="Calibri" panose="020F0502020204030204" pitchFamily="34" charset="0"/>
              <a:buChar char="‐"/>
            </a:pPr>
            <a:endParaRPr lang="ru-RU" sz="2400" dirty="0" smtClean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78713" y="1403338"/>
            <a:ext cx="5582653" cy="0"/>
          </a:xfrm>
          <a:prstGeom prst="line">
            <a:avLst/>
          </a:prstGeom>
          <a:ln w="127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7929" y="695452"/>
            <a:ext cx="4448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АНАЛИТИЧЕСКИЕ</a:t>
            </a:r>
          </a:p>
        </p:txBody>
      </p:sp>
    </p:spTree>
    <p:extLst>
      <p:ext uri="{BB962C8B-B14F-4D97-AF65-F5344CB8AC3E}">
        <p14:creationId xmlns:p14="http://schemas.microsoft.com/office/powerpoint/2010/main" val="244094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0" y="1458913"/>
            <a:ext cx="1190324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3200" b="1" dirty="0">
                <a:solidFill>
                  <a:srgbClr val="A50021"/>
                </a:solidFill>
              </a:rPr>
              <a:t>М</a:t>
            </a:r>
            <a:r>
              <a:rPr lang="ru-RU" sz="3200" dirty="0"/>
              <a:t>ожет построить образ ситуации, события, вещи на основе описания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b="1" dirty="0" smtClean="0">
                <a:solidFill>
                  <a:srgbClr val="A50021"/>
                </a:solidFill>
              </a:rPr>
              <a:t>М</a:t>
            </a:r>
            <a:r>
              <a:rPr lang="ru-RU" sz="3200" dirty="0"/>
              <a:t>ожет построить метафору смысла ситуации, события, вещи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b="1" dirty="0" smtClean="0">
                <a:solidFill>
                  <a:srgbClr val="A50021"/>
                </a:solidFill>
              </a:rPr>
              <a:t>М</a:t>
            </a:r>
            <a:r>
              <a:rPr lang="ru-RU" sz="3200" dirty="0"/>
              <a:t>ожет связать культурный образ, метафору с собственным опытом, ценностями, интересами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b="1" dirty="0" smtClean="0">
                <a:solidFill>
                  <a:srgbClr val="A50021"/>
                </a:solidFill>
              </a:rPr>
              <a:t>М</a:t>
            </a:r>
            <a:r>
              <a:rPr lang="ru-RU" sz="3200" dirty="0"/>
              <a:t>ожет создать метафоры для событий своей жизни, своего опыта, ценностей, интересам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3200" b="1" dirty="0" smtClean="0">
                <a:solidFill>
                  <a:srgbClr val="A50021"/>
                </a:solidFill>
              </a:rPr>
              <a:t>М</a:t>
            </a:r>
            <a:r>
              <a:rPr lang="ru-RU" sz="3200" dirty="0"/>
              <a:t>ожет создать самостоятельное произведение, несущее в себе общезначимый смысл и претендующее на художественную ценность</a:t>
            </a:r>
          </a:p>
          <a:p>
            <a:pPr marL="342900" indent="-342900">
              <a:buFont typeface="Calibri" panose="020F0502020204030204" pitchFamily="34" charset="0"/>
              <a:buChar char="‐"/>
            </a:pPr>
            <a:endParaRPr lang="ru-RU" sz="2400" dirty="0" smtClean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78713" y="1403338"/>
            <a:ext cx="5582653" cy="0"/>
          </a:xfrm>
          <a:prstGeom prst="line">
            <a:avLst/>
          </a:prstGeom>
          <a:ln w="127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7929" y="695452"/>
            <a:ext cx="4448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СИСТЕМНЫЕ</a:t>
            </a:r>
          </a:p>
        </p:txBody>
      </p:sp>
    </p:spTree>
    <p:extLst>
      <p:ext uri="{BB962C8B-B14F-4D97-AF65-F5344CB8AC3E}">
        <p14:creationId xmlns:p14="http://schemas.microsoft.com/office/powerpoint/2010/main" val="41407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0" y="1458913"/>
            <a:ext cx="1190324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b="1" dirty="0" smtClean="0">
                <a:solidFill>
                  <a:srgbClr val="A50021"/>
                </a:solidFill>
              </a:rPr>
              <a:t>М</a:t>
            </a:r>
            <a:r>
              <a:rPr lang="ru-RU" sz="2800" dirty="0"/>
              <a:t>ожет интуитивно решать задачи на конструирование, в </a:t>
            </a:r>
            <a:r>
              <a:rPr lang="ru-RU" sz="2800" dirty="0" err="1"/>
              <a:t>т.ч</a:t>
            </a:r>
            <a:r>
              <a:rPr lang="ru-RU" sz="2800" dirty="0"/>
              <a:t>. схемы управления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 smtClean="0">
                <a:solidFill>
                  <a:srgbClr val="A50021"/>
                </a:solidFill>
              </a:rPr>
              <a:t>М</a:t>
            </a:r>
            <a:r>
              <a:rPr lang="ru-RU" sz="2800" dirty="0"/>
              <a:t>ожет сконструировать действие или объект, опираясь на инструкцию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 smtClean="0">
                <a:solidFill>
                  <a:srgbClr val="A50021"/>
                </a:solidFill>
              </a:rPr>
              <a:t>М</a:t>
            </a:r>
            <a:r>
              <a:rPr lang="ru-RU" sz="2800" dirty="0"/>
              <a:t>ожет формировать инструкции, в том числе, для самого себя, исходя из анализа ситуации, общей характеристики предмета </a:t>
            </a:r>
            <a:r>
              <a:rPr lang="ru-RU" sz="2800" dirty="0" smtClean="0"/>
              <a:t>деятельности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 smtClean="0">
                <a:solidFill>
                  <a:srgbClr val="A50021"/>
                </a:solidFill>
              </a:rPr>
              <a:t>М</a:t>
            </a:r>
            <a:r>
              <a:rPr lang="ru-RU" sz="2800" dirty="0"/>
              <a:t>ожет самостоятельно и эффективно решать ситуативные задачи без аналогов и инструкций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800" b="1" dirty="0" smtClean="0">
                <a:solidFill>
                  <a:srgbClr val="A50021"/>
                </a:solidFill>
              </a:rPr>
              <a:t>М</a:t>
            </a:r>
            <a:r>
              <a:rPr lang="ru-RU" sz="2800" dirty="0"/>
              <a:t>ожет целенаправленно полагать новые программы действий и новые условия действий; проектно создавать новые системные объекты и конструировать ситуации их функционирования</a:t>
            </a:r>
          </a:p>
          <a:p>
            <a:pPr marL="342900" indent="-342900">
              <a:buFont typeface="Calibri" panose="020F0502020204030204" pitchFamily="34" charset="0"/>
              <a:buChar char="‐"/>
            </a:pPr>
            <a:endParaRPr lang="ru-RU" sz="2400" dirty="0" smtClean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78713" y="1403338"/>
            <a:ext cx="5582653" cy="0"/>
          </a:xfrm>
          <a:prstGeom prst="line">
            <a:avLst/>
          </a:prstGeom>
          <a:ln w="127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7929" y="695452"/>
            <a:ext cx="4448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КОНСТРУКТИВНЫЕ</a:t>
            </a:r>
          </a:p>
        </p:txBody>
      </p:sp>
    </p:spTree>
    <p:extLst>
      <p:ext uri="{BB962C8B-B14F-4D97-AF65-F5344CB8AC3E}">
        <p14:creationId xmlns:p14="http://schemas.microsoft.com/office/powerpoint/2010/main" val="226374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-27296" y="-13649"/>
            <a:ext cx="4408472" cy="4428485"/>
            <a:chOff x="-27296" y="-13649"/>
            <a:chExt cx="4408472" cy="4428485"/>
          </a:xfrm>
        </p:grpSpPr>
        <p:pic>
          <p:nvPicPr>
            <p:cNvPr id="13" name="Рисунок 12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34" t="1914"/>
            <a:stretch/>
          </p:blipFill>
          <p:spPr>
            <a:xfrm>
              <a:off x="-27296" y="-13649"/>
              <a:ext cx="4408472" cy="4428485"/>
            </a:xfrm>
            <a:prstGeom prst="rect">
              <a:avLst/>
            </a:prstGeom>
          </p:spPr>
        </p:pic>
        <p:sp>
          <p:nvSpPr>
            <p:cNvPr id="14" name="Прямоугольник 13"/>
            <p:cNvSpPr/>
            <p:nvPr/>
          </p:nvSpPr>
          <p:spPr>
            <a:xfrm>
              <a:off x="2444984" y="2595563"/>
              <a:ext cx="1171575" cy="143473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Овал 10"/>
          <p:cNvSpPr/>
          <p:nvPr/>
        </p:nvSpPr>
        <p:spPr>
          <a:xfrm>
            <a:off x="2914547" y="2848711"/>
            <a:ext cx="1053356" cy="1053354"/>
          </a:xfrm>
          <a:prstGeom prst="ellipse">
            <a:avLst/>
          </a:prstGeom>
          <a:noFill/>
          <a:ln w="57150">
            <a:solidFill>
              <a:srgbClr val="A50021">
                <a:alpha val="2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039483" y="2639709"/>
            <a:ext cx="786326" cy="1015663"/>
          </a:xfrm>
          <a:prstGeom prst="rect">
            <a:avLst/>
          </a:prstGeom>
          <a:noFill/>
          <a:effectLst>
            <a:glow>
              <a:schemeClr val="accent1"/>
            </a:glow>
          </a:effectLst>
        </p:spPr>
        <p:txBody>
          <a:bodyPr wrap="square" rtlCol="0">
            <a:spAutoFit/>
          </a:bodyPr>
          <a:lstStyle/>
          <a:p>
            <a:r>
              <a:rPr lang="ru-RU" sz="6000" b="1" dirty="0">
                <a:solidFill>
                  <a:srgbClr val="A50021">
                    <a:alpha val="25000"/>
                  </a:srgbClr>
                </a:solidFill>
                <a:sym typeface="Wingdings" panose="05000000000000000000" pitchFamily="2" charset="2"/>
              </a:rPr>
              <a:t>2</a:t>
            </a:r>
            <a:endParaRPr lang="ru-RU" sz="6000" b="1" dirty="0">
              <a:solidFill>
                <a:srgbClr val="A50021">
                  <a:alpha val="25000"/>
                </a:srgb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57272" y="2988428"/>
            <a:ext cx="8824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Типовая структура</a:t>
            </a:r>
          </a:p>
        </p:txBody>
      </p:sp>
    </p:spTree>
    <p:extLst>
      <p:ext uri="{BB962C8B-B14F-4D97-AF65-F5344CB8AC3E}">
        <p14:creationId xmlns:p14="http://schemas.microsoft.com/office/powerpoint/2010/main" val="370352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/>
          <p:cNvSpPr txBox="1"/>
          <p:nvPr/>
        </p:nvSpPr>
        <p:spPr>
          <a:xfrm>
            <a:off x="0" y="1458913"/>
            <a:ext cx="1190324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/>
              <a:t>актуальность </a:t>
            </a:r>
            <a:r>
              <a:rPr lang="ru-RU" sz="2400" dirty="0" smtClean="0"/>
              <a:t>программы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образовательный замысел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сферы </a:t>
            </a:r>
            <a:r>
              <a:rPr lang="ru-RU" sz="2400" dirty="0"/>
              <a:t>практик, на освоение которых детьми, </a:t>
            </a:r>
            <a:r>
              <a:rPr lang="ru-RU" sz="2400" dirty="0" smtClean="0"/>
              <a:t>направлена программа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характеристика </a:t>
            </a:r>
            <a:r>
              <a:rPr lang="ru-RU" sz="2400" dirty="0"/>
              <a:t>той сферы знания, на которую направлена </a:t>
            </a:r>
            <a:r>
              <a:rPr lang="ru-RU" sz="2400" dirty="0" smtClean="0"/>
              <a:t>программа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межпредметные связи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базовые </a:t>
            </a:r>
            <a:r>
              <a:rPr lang="ru-RU" sz="2400" dirty="0"/>
              <a:t>понятия и базовые </a:t>
            </a:r>
            <a:r>
              <a:rPr lang="ru-RU" sz="2400" dirty="0" smtClean="0"/>
              <a:t>процессы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характеристика </a:t>
            </a:r>
            <a:r>
              <a:rPr lang="ru-RU" sz="2400" dirty="0" smtClean="0"/>
              <a:t>учебных форматов</a:t>
            </a:r>
            <a:endParaRPr lang="ru-RU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общая </a:t>
            </a:r>
            <a:r>
              <a:rPr lang="ru-RU" sz="2400" dirty="0"/>
              <a:t>характеристика используемому в данной программе технического </a:t>
            </a:r>
            <a:r>
              <a:rPr lang="ru-RU" sz="2400" dirty="0" smtClean="0"/>
              <a:t>оборудования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общая </a:t>
            </a:r>
            <a:r>
              <a:rPr lang="ru-RU" sz="2400" dirty="0"/>
              <a:t>(тезисная) модель построения учебного </a:t>
            </a:r>
            <a:r>
              <a:rPr lang="ru-RU" sz="2400" dirty="0" smtClean="0"/>
              <a:t>процесса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описываются </a:t>
            </a:r>
            <a:r>
              <a:rPr lang="ru-RU" sz="2400" dirty="0"/>
              <a:t>формы и типы организации работы </a:t>
            </a:r>
            <a:r>
              <a:rPr lang="ru-RU" sz="2400" dirty="0" smtClean="0"/>
              <a:t>учеников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общая </a:t>
            </a:r>
            <a:r>
              <a:rPr lang="ru-RU" sz="2400" dirty="0"/>
              <a:t>характеристика содержательно-тематической структуры (кол-во модулей, их темы, общее кол-во часов программы)</a:t>
            </a:r>
            <a:endParaRPr lang="ru-RU" sz="2000" dirty="0" smtClean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78713" y="1403338"/>
            <a:ext cx="5582653" cy="0"/>
          </a:xfrm>
          <a:prstGeom prst="line">
            <a:avLst/>
          </a:prstGeom>
          <a:ln w="12700">
            <a:solidFill>
              <a:srgbClr val="A500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37929" y="695452"/>
            <a:ext cx="6148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ПОЯСНИТЕЛЬНАЯ ЗАПИСКА</a:t>
            </a:r>
          </a:p>
        </p:txBody>
      </p:sp>
    </p:spTree>
    <p:extLst>
      <p:ext uri="{BB962C8B-B14F-4D97-AF65-F5344CB8AC3E}">
        <p14:creationId xmlns:p14="http://schemas.microsoft.com/office/powerpoint/2010/main" val="312911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13516</TotalTime>
  <Words>1430</Words>
  <Application>Microsoft Office PowerPoint</Application>
  <PresentationFormat>Широкоэкранный</PresentationFormat>
  <Paragraphs>191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PermianSansTypeface</vt:lpstr>
      <vt:lpstr>Times New Roman</vt:lpstr>
      <vt:lpstr>Wingdings</vt:lpstr>
      <vt:lpstr>Тема Office</vt:lpstr>
      <vt:lpstr>КОМПЕТЕНТНОСТНЫЕ ПРОГРАММЫ ДОПОЛНИТЕЛЬНОГО ОБРАЗОВАНИЯ И МОЛОДЁЖНОЙ ПОЛИТИКИ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работы с одарёнными детьми</dc:title>
  <dc:creator>N X</dc:creator>
  <cp:lastModifiedBy>N X</cp:lastModifiedBy>
  <cp:revision>278</cp:revision>
  <dcterms:created xsi:type="dcterms:W3CDTF">2015-04-14T04:52:43Z</dcterms:created>
  <dcterms:modified xsi:type="dcterms:W3CDTF">2016-09-13T10:56:13Z</dcterms:modified>
</cp:coreProperties>
</file>